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7"/>
  </p:notesMasterIdLst>
  <p:sldIdLst>
    <p:sldId id="294" r:id="rId2"/>
    <p:sldId id="340" r:id="rId3"/>
    <p:sldId id="351" r:id="rId4"/>
    <p:sldId id="364" r:id="rId5"/>
    <p:sldId id="359" r:id="rId6"/>
    <p:sldId id="368" r:id="rId7"/>
    <p:sldId id="365" r:id="rId8"/>
    <p:sldId id="360" r:id="rId9"/>
    <p:sldId id="349" r:id="rId10"/>
    <p:sldId id="366" r:id="rId11"/>
    <p:sldId id="350" r:id="rId12"/>
    <p:sldId id="361" r:id="rId13"/>
    <p:sldId id="370" r:id="rId14"/>
    <p:sldId id="362" r:id="rId15"/>
    <p:sldId id="343" r:id="rId16"/>
    <p:sldId id="344" r:id="rId17"/>
    <p:sldId id="342" r:id="rId18"/>
    <p:sldId id="355" r:id="rId19"/>
    <p:sldId id="356" r:id="rId20"/>
    <p:sldId id="357" r:id="rId21"/>
    <p:sldId id="358" r:id="rId22"/>
    <p:sldId id="369" r:id="rId23"/>
    <p:sldId id="373" r:id="rId24"/>
    <p:sldId id="376" r:id="rId25"/>
    <p:sldId id="375" r:id="rId26"/>
    <p:sldId id="377" r:id="rId27"/>
    <p:sldId id="378" r:id="rId28"/>
    <p:sldId id="379" r:id="rId29"/>
    <p:sldId id="380" r:id="rId30"/>
    <p:sldId id="352" r:id="rId31"/>
    <p:sldId id="371" r:id="rId32"/>
    <p:sldId id="372" r:id="rId33"/>
    <p:sldId id="353" r:id="rId34"/>
    <p:sldId id="354" r:id="rId35"/>
    <p:sldId id="374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47" r:id="rId45"/>
    <p:sldId id="333" r:id="rId46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89651" autoAdjust="0"/>
  </p:normalViewPr>
  <p:slideViewPr>
    <p:cSldViewPr snapToGrid="0">
      <p:cViewPr varScale="1">
        <p:scale>
          <a:sx n="56" d="100"/>
          <a:sy n="56" d="100"/>
        </p:scale>
        <p:origin x="523" y="62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nfluent.io/2.0.0/platform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onfluent.io/2.0.0/platform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http://stackoverflow.com/questions/35861501/kafka-in-docker-not-working</a:t>
            </a:r>
          </a:p>
          <a:p>
            <a:endParaRPr lang="nl-NL" dirty="0" smtClean="0"/>
          </a:p>
          <a:p>
            <a:r>
              <a:rPr lang="nl-NL" dirty="0" smtClean="0"/>
              <a:t>Docker images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Confluent</a:t>
            </a:r>
            <a:r>
              <a:rPr lang="nl-NL" dirty="0" smtClean="0"/>
              <a:t>:</a:t>
            </a:r>
            <a:r>
              <a:rPr lang="nl-NL" baseline="0" dirty="0" smtClean="0"/>
              <a:t> https://hub.docker.com/r/confluent/kafka/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6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http://docs.confluent.io/2.0.0/platform.html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http://docs.confluent.io/2.0.0/platform.html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https://www.confluent.io/blog/apache-kafka-getting-started/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confluent/kafk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mailto:maarten.smeets@amis.nl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1765300"/>
            <a:ext cx="9185819" cy="43594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Apache </a:t>
            </a:r>
            <a:r>
              <a:rPr lang="nl-NL" sz="6600" dirty="0" err="1" smtClean="0">
                <a:solidFill>
                  <a:srgbClr val="FF0000"/>
                </a:solidFill>
              </a:rPr>
              <a:t>Kafka</a:t>
            </a:r>
            <a:r>
              <a:rPr lang="nl-NL" sz="6600" dirty="0" smtClean="0">
                <a:solidFill>
                  <a:srgbClr val="FF0000"/>
                </a:solidFill>
              </a:rPr>
              <a:t> – </a:t>
            </a:r>
            <a:r>
              <a:rPr lang="nl-NL" sz="6600" dirty="0" err="1" smtClean="0">
                <a:solidFill>
                  <a:srgbClr val="FF0000"/>
                </a:solidFill>
              </a:rPr>
              <a:t>scalable</a:t>
            </a:r>
            <a:r>
              <a:rPr lang="nl-NL" sz="6600" dirty="0" smtClean="0">
                <a:solidFill>
                  <a:srgbClr val="FF0000"/>
                </a:solidFill>
              </a:rPr>
              <a:t>, </a:t>
            </a:r>
            <a:r>
              <a:rPr lang="nl-NL" sz="6600" dirty="0" err="1" smtClean="0">
                <a:solidFill>
                  <a:srgbClr val="FF0000"/>
                </a:solidFill>
              </a:rPr>
              <a:t>reliable</a:t>
            </a:r>
            <a:r>
              <a:rPr lang="nl-NL" sz="6600" dirty="0" smtClean="0">
                <a:solidFill>
                  <a:srgbClr val="FF0000"/>
                </a:solidFill>
              </a:rPr>
              <a:t> Event Bus &amp; </a:t>
            </a:r>
            <a:r>
              <a:rPr lang="nl-NL" sz="6600" dirty="0">
                <a:solidFill>
                  <a:srgbClr val="FF0000"/>
                </a:solidFill>
              </a:rPr>
              <a:t/>
            </a:r>
            <a:br>
              <a:rPr lang="nl-NL" sz="6600" dirty="0">
                <a:solidFill>
                  <a:srgbClr val="FF0000"/>
                </a:solidFill>
              </a:rPr>
            </a:br>
            <a:r>
              <a:rPr lang="nl-NL" sz="6600" dirty="0" err="1" smtClean="0">
                <a:solidFill>
                  <a:srgbClr val="FF0000"/>
                </a:solidFill>
              </a:rPr>
              <a:t>essage</a:t>
            </a:r>
            <a:r>
              <a:rPr lang="nl-NL" sz="6600" dirty="0" smtClean="0">
                <a:solidFill>
                  <a:srgbClr val="FF0000"/>
                </a:solidFill>
              </a:rPr>
              <a:t> queue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Maarten Smeets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09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February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1026" name="Picture 2" descr="https://kafka.apache.org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6083635"/>
            <a:ext cx="7913465" cy="23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5867054" y="5680381"/>
            <a:ext cx="3410778" cy="46188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9021719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65257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087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523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958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9501392" y="712886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539923" y="752514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21719" y="1768177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327381" y="1758156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06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197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Messages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they</a:t>
            </a:r>
            <a:r>
              <a:rPr lang="nl-NL" dirty="0" smtClean="0"/>
              <a:t> have been </a:t>
            </a:r>
            <a:r>
              <a:rPr lang="nl-NL" dirty="0" err="1" smtClean="0"/>
              <a:t>committed</a:t>
            </a:r>
            <a:endParaRPr lang="nl-NL" dirty="0" smtClean="0"/>
          </a:p>
          <a:p>
            <a:r>
              <a:rPr lang="nl-NL" dirty="0" err="1" smtClean="0"/>
              <a:t>Kafka</a:t>
            </a:r>
            <a:r>
              <a:rPr lang="nl-NL" dirty="0" smtClean="0"/>
              <a:t> does </a:t>
            </a:r>
            <a:r>
              <a:rPr lang="nl-NL" dirty="0" err="1" smtClean="0"/>
              <a:t>not</a:t>
            </a:r>
            <a:r>
              <a:rPr lang="nl-NL" dirty="0" smtClean="0"/>
              <a:t> push</a:t>
            </a:r>
          </a:p>
          <a:p>
            <a:pPr lvl="1"/>
            <a:r>
              <a:rPr lang="nl-NL" dirty="0" err="1" smtClean="0"/>
              <a:t>Unlike</a:t>
            </a:r>
            <a:r>
              <a:rPr lang="nl-NL" dirty="0" smtClean="0"/>
              <a:t> JMS</a:t>
            </a:r>
          </a:p>
          <a:p>
            <a:r>
              <a:rPr lang="nl-NL" dirty="0" smtClean="0"/>
              <a:t>Read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destroy</a:t>
            </a:r>
            <a:endParaRPr lang="nl-NL" dirty="0" smtClean="0"/>
          </a:p>
          <a:p>
            <a:pPr lvl="1"/>
            <a:r>
              <a:rPr lang="nl-NL" dirty="0" err="1" smtClean="0"/>
              <a:t>Unlike</a:t>
            </a:r>
            <a:r>
              <a:rPr lang="nl-NL" dirty="0" smtClean="0"/>
              <a:t> JMS Topic</a:t>
            </a:r>
          </a:p>
          <a:p>
            <a:r>
              <a:rPr lang="nl-NL" dirty="0" smtClean="0"/>
              <a:t>(</a:t>
            </a:r>
            <a:r>
              <a:rPr lang="nl-NL" dirty="0" err="1" smtClean="0"/>
              <a:t>some</a:t>
            </a:r>
            <a:r>
              <a:rPr lang="nl-NL" dirty="0" smtClean="0"/>
              <a:t>) </a:t>
            </a:r>
            <a:r>
              <a:rPr lang="nl-NL" dirty="0" err="1" smtClean="0"/>
              <a:t>History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 smtClean="0"/>
          </a:p>
          <a:p>
            <a:pPr lvl="1"/>
            <a:r>
              <a:rPr lang="nl-NL" dirty="0" smtClean="0"/>
              <a:t>Offline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catch up</a:t>
            </a:r>
          </a:p>
          <a:p>
            <a:pPr lvl="1"/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re-</a:t>
            </a:r>
            <a:r>
              <a:rPr lang="nl-NL" dirty="0" err="1" smtClean="0"/>
              <a:t>consume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past</a:t>
            </a:r>
          </a:p>
          <a:p>
            <a:r>
              <a:rPr lang="nl-NL" dirty="0" smtClean="0"/>
              <a:t>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pPr lvl="1"/>
            <a:r>
              <a:rPr lang="nl-NL" dirty="0" smtClean="0"/>
              <a:t>Ordering </a:t>
            </a:r>
            <a:r>
              <a:rPr lang="nl-NL" dirty="0" err="1" smtClean="0"/>
              <a:t>maintained</a:t>
            </a:r>
            <a:endParaRPr lang="nl-NL" dirty="0" smtClean="0"/>
          </a:p>
          <a:p>
            <a:pPr lvl="1"/>
            <a:r>
              <a:rPr lang="nl-NL" dirty="0" smtClean="0"/>
              <a:t>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(per </a:t>
            </a:r>
            <a:r>
              <a:rPr lang="nl-NL" dirty="0" err="1" smtClean="0"/>
              <a:t>consumer</a:t>
            </a:r>
            <a:r>
              <a:rPr lang="nl-NL" dirty="0" smtClean="0"/>
              <a:t>) </a:t>
            </a:r>
            <a:r>
              <a:rPr lang="nl-NL" dirty="0" err="1" smtClean="0"/>
              <a:t>by</a:t>
            </a:r>
            <a:r>
              <a:rPr lang="nl-NL" dirty="0" smtClean="0"/>
              <a:t> default; at-most-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exactly</a:t>
            </a:r>
            <a:r>
              <a:rPr lang="nl-NL" dirty="0" err="1"/>
              <a:t>-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implemented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0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4552181" y="4949675"/>
            <a:ext cx="2971800" cy="764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4552181" y="44099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9428981" y="4205932"/>
            <a:ext cx="2590800" cy="508793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9416281" y="4888952"/>
            <a:ext cx="2603500" cy="542927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5867054" y="5680381"/>
            <a:ext cx="3410778" cy="46188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7523981" y="4498824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9021719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65257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087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523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958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9501392" y="712886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539923" y="752514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21719" y="1768177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327381" y="1758156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60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Durable</a:t>
            </a:r>
            <a:endParaRPr lang="nl-NL" dirty="0" smtClean="0"/>
          </a:p>
          <a:p>
            <a:r>
              <a:rPr lang="nl-NL" dirty="0" err="1" smtClean="0"/>
              <a:t>Scalable</a:t>
            </a:r>
            <a:endParaRPr lang="nl-NL" dirty="0" smtClean="0"/>
          </a:p>
          <a:p>
            <a:pPr lvl="1"/>
            <a:r>
              <a:rPr lang="nl-NL" dirty="0" smtClean="0"/>
              <a:t>High volume</a:t>
            </a:r>
          </a:p>
          <a:p>
            <a:pPr lvl="1"/>
            <a:r>
              <a:rPr lang="nl-NL" dirty="0" smtClean="0"/>
              <a:t>High speed</a:t>
            </a:r>
          </a:p>
          <a:p>
            <a:r>
              <a:rPr lang="nl-NL" dirty="0" err="1" smtClean="0"/>
              <a:t>Available</a:t>
            </a:r>
            <a:endParaRPr lang="nl-NL" dirty="0" smtClean="0"/>
          </a:p>
          <a:p>
            <a:r>
              <a:rPr lang="nl-NL" dirty="0" smtClean="0"/>
              <a:t>Distributed</a:t>
            </a:r>
          </a:p>
          <a:p>
            <a:r>
              <a:rPr lang="nl-NL" dirty="0" smtClean="0"/>
              <a:t>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5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5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10 min – Demo plus intro </a:t>
            </a:r>
            <a:r>
              <a:rPr lang="nl-NL" dirty="0" err="1" smtClean="0"/>
              <a:t>handson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Producing, Consuming from Kafka console</a:t>
            </a:r>
          </a:p>
          <a:p>
            <a:r>
              <a:rPr lang="nl-NL" dirty="0" smtClean="0"/>
              <a:t>Monitoring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1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25 min –</a:t>
            </a:r>
            <a:r>
              <a:rPr lang="nl-NL" dirty="0" err="1" smtClean="0"/>
              <a:t>handson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Using VM</a:t>
            </a:r>
          </a:p>
          <a:p>
            <a:r>
              <a:rPr lang="en-US" dirty="0" smtClean="0"/>
              <a:t>Producing, Consuming from Kafka console</a:t>
            </a:r>
          </a:p>
          <a:p>
            <a:r>
              <a:rPr lang="nl-NL" dirty="0" smtClean="0"/>
              <a:t>Monitoring</a:t>
            </a:r>
            <a:endParaRPr lang="en-US" dirty="0"/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tool</a:t>
            </a:r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manager (browser </a:t>
            </a:r>
            <a:r>
              <a:rPr lang="nl-NL" dirty="0" err="1" smtClean="0"/>
              <a:t>based</a:t>
            </a:r>
            <a:r>
              <a:rPr lang="nl-NL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3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&amp;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overview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Handson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part 1 - </a:t>
            </a:r>
            <a:br>
              <a:rPr lang="nl-NL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Producing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Consuming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messages</a:t>
            </a:r>
            <a:r>
              <a:rPr lang="nl-NL" dirty="0">
                <a:solidFill>
                  <a:schemeClr val="tx1">
                    <a:lumMod val="50000"/>
                  </a:schemeClr>
                </a:solidFill>
              </a:rPr>
              <a:t> (pub/sub)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50000"/>
                  </a:schemeClr>
                </a:solidFill>
              </a:rPr>
              <a:t>Dinner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history</a:t>
            </a:r>
            <a:r>
              <a:rPr lang="nl-NL" dirty="0"/>
              <a:t>, a </a:t>
            </a:r>
            <a:r>
              <a:rPr lang="nl-NL" dirty="0" err="1"/>
              <a:t>peek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hood</a:t>
            </a:r>
            <a:r>
              <a:rPr lang="nl-NL" dirty="0"/>
              <a:t>, </a:t>
            </a:r>
            <a:r>
              <a:rPr lang="nl-NL" dirty="0" err="1"/>
              <a:t>role</a:t>
            </a:r>
            <a:r>
              <a:rPr lang="nl-NL" dirty="0"/>
              <a:t> in </a:t>
            </a:r>
            <a:r>
              <a:rPr lang="nl-NL" dirty="0" err="1"/>
              <a:t>architecture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part 2 – </a:t>
            </a:r>
            <a:br>
              <a:rPr lang="nl-NL" dirty="0" smtClean="0"/>
            </a:br>
            <a:r>
              <a:rPr lang="nl-NL" dirty="0" smtClean="0"/>
              <a:t>more complex </a:t>
            </a:r>
            <a:r>
              <a:rPr lang="nl-NL" dirty="0" err="1" smtClean="0"/>
              <a:t>scenarios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background &amp; </a:t>
            </a:r>
            <a:r>
              <a:rPr lang="nl-NL" dirty="0" err="1" smtClean="0"/>
              <a:t>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883931" cy="567054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..- 2010 – </a:t>
            </a:r>
            <a:r>
              <a:rPr lang="nl-NL" dirty="0" err="1" smtClean="0"/>
              <a:t>creation</a:t>
            </a:r>
            <a:r>
              <a:rPr lang="nl-NL" dirty="0" smtClean="0"/>
              <a:t> at </a:t>
            </a:r>
            <a:r>
              <a:rPr lang="nl-NL" dirty="0" err="1" smtClean="0"/>
              <a:t>Linkedin</a:t>
            </a:r>
            <a:endParaRPr lang="nl-NL" dirty="0" smtClean="0"/>
          </a:p>
          <a:p>
            <a:pPr lvl="1"/>
            <a:r>
              <a:rPr lang="en-US" dirty="0"/>
              <a:t>It was designed to provide a </a:t>
            </a:r>
            <a:r>
              <a:rPr lang="en-US" dirty="0" smtClean="0"/>
              <a:t>high-performance, scalable </a:t>
            </a:r>
            <a:r>
              <a:rPr lang="en-US" dirty="0"/>
              <a:t>messaging system which could handle </a:t>
            </a:r>
            <a:r>
              <a:rPr lang="en-US" dirty="0" smtClean="0"/>
              <a:t>multiple consumers, many </a:t>
            </a:r>
            <a:r>
              <a:rPr lang="en-US" dirty="0"/>
              <a:t>types of </a:t>
            </a:r>
            <a:r>
              <a:rPr lang="en-US" dirty="0" smtClean="0"/>
              <a:t>data [at high volumes and peaks], </a:t>
            </a:r>
            <a:r>
              <a:rPr lang="en-US" dirty="0"/>
              <a:t>and provide for the </a:t>
            </a:r>
            <a:r>
              <a:rPr lang="en-US" dirty="0" smtClean="0"/>
              <a:t>availability &amp; persistence </a:t>
            </a:r>
            <a:r>
              <a:rPr lang="en-US" dirty="0"/>
              <a:t>of clean, structured data </a:t>
            </a:r>
            <a:r>
              <a:rPr lang="en-US" dirty="0" smtClean="0"/>
              <a:t>[…] in </a:t>
            </a:r>
            <a:r>
              <a:rPr lang="en-US" dirty="0"/>
              <a:t>real time.</a:t>
            </a:r>
            <a:endParaRPr lang="nl-NL" dirty="0" smtClean="0"/>
          </a:p>
          <a:p>
            <a:r>
              <a:rPr lang="nl-NL" dirty="0" smtClean="0"/>
              <a:t>2011 – open source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Apache Incubator</a:t>
            </a:r>
          </a:p>
          <a:p>
            <a:r>
              <a:rPr lang="nl-NL" dirty="0" err="1" smtClean="0"/>
              <a:t>October</a:t>
            </a:r>
            <a:r>
              <a:rPr lang="nl-NL" dirty="0" smtClean="0"/>
              <a:t> 2012 – top project </a:t>
            </a:r>
            <a:r>
              <a:rPr lang="nl-NL" dirty="0" err="1" smtClean="0"/>
              <a:t>under</a:t>
            </a:r>
            <a:r>
              <a:rPr lang="nl-NL" dirty="0" smtClean="0"/>
              <a:t> Apache Software Foundation</a:t>
            </a:r>
          </a:p>
          <a:p>
            <a:r>
              <a:rPr lang="nl-NL" dirty="0" smtClean="0"/>
              <a:t>2014 – </a:t>
            </a:r>
            <a:r>
              <a:rPr lang="nl-NL" dirty="0" err="1" smtClean="0"/>
              <a:t>several</a:t>
            </a:r>
            <a:r>
              <a:rPr lang="nl-NL" dirty="0" smtClean="0"/>
              <a:t> </a:t>
            </a:r>
            <a:r>
              <a:rPr lang="nl-NL" dirty="0" err="1" smtClean="0"/>
              <a:t>orginal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engineers </a:t>
            </a:r>
            <a:r>
              <a:rPr lang="nl-NL" dirty="0" err="1" smtClean="0"/>
              <a:t>founded</a:t>
            </a:r>
            <a:r>
              <a:rPr lang="nl-NL" dirty="0" smtClean="0"/>
              <a:t> </a:t>
            </a:r>
            <a:r>
              <a:rPr lang="nl-NL" dirty="0" err="1" smtClean="0"/>
              <a:t>Confluent</a:t>
            </a:r>
            <a:endParaRPr lang="nl-NL" dirty="0" smtClean="0"/>
          </a:p>
          <a:p>
            <a:r>
              <a:rPr lang="nl-NL" dirty="0" smtClean="0"/>
              <a:t>2016 </a:t>
            </a:r>
          </a:p>
          <a:p>
            <a:pPr lvl="1"/>
            <a:r>
              <a:rPr lang="nl-NL" dirty="0" err="1"/>
              <a:t>I</a:t>
            </a:r>
            <a:r>
              <a:rPr lang="nl-NL" dirty="0" err="1" smtClean="0"/>
              <a:t>ntroduction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Kafka</a:t>
            </a:r>
            <a:r>
              <a:rPr lang="nl-NL" dirty="0"/>
              <a:t> Connect (</a:t>
            </a:r>
            <a:r>
              <a:rPr lang="nl-NL" dirty="0" smtClean="0"/>
              <a:t>0.9)</a:t>
            </a:r>
          </a:p>
          <a:p>
            <a:pPr lvl="1"/>
            <a:r>
              <a:rPr lang="nl-NL" dirty="0" err="1" smtClean="0"/>
              <a:t>Introduction</a:t>
            </a:r>
            <a:r>
              <a:rPr lang="nl-NL" dirty="0" smtClean="0"/>
              <a:t> of </a:t>
            </a:r>
            <a:r>
              <a:rPr lang="nl-NL" dirty="0" err="1" smtClean="0"/>
              <a:t>Kafka</a:t>
            </a:r>
            <a:r>
              <a:rPr lang="nl-NL" dirty="0" smtClean="0"/>
              <a:t> Streams (0.10)</a:t>
            </a:r>
          </a:p>
          <a:p>
            <a:pPr lvl="1"/>
            <a:r>
              <a:rPr lang="nl-NL" dirty="0" err="1" smtClean="0"/>
              <a:t>Octobermost</a:t>
            </a:r>
            <a:r>
              <a:rPr lang="nl-NL" dirty="0" smtClean="0"/>
              <a:t> recent </a:t>
            </a:r>
            <a:r>
              <a:rPr lang="nl-NL" dirty="0" err="1" smtClean="0"/>
              <a:t>stable</a:t>
            </a:r>
            <a:r>
              <a:rPr lang="nl-NL" dirty="0" smtClean="0"/>
              <a:t> release 0.10.1 </a:t>
            </a:r>
          </a:p>
          <a:p>
            <a:r>
              <a:rPr lang="nl-NL" dirty="0" err="1" smtClean="0"/>
              <a:t>Kafka</a:t>
            </a:r>
            <a:r>
              <a:rPr lang="nl-NL" dirty="0" smtClean="0"/>
              <a:t> is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large </a:t>
            </a:r>
            <a:r>
              <a:rPr lang="nl-NL" dirty="0" err="1" smtClean="0"/>
              <a:t>corporations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Walmart</a:t>
            </a:r>
            <a:r>
              <a:rPr lang="nl-NL" dirty="0" smtClean="0"/>
              <a:t>, Cisco, </a:t>
            </a:r>
            <a:r>
              <a:rPr lang="nl-NL" dirty="0" err="1" smtClean="0"/>
              <a:t>Netflix</a:t>
            </a:r>
            <a:r>
              <a:rPr lang="nl-NL" dirty="0" smtClean="0"/>
              <a:t>, PayPal, LinkedIn, eBay, </a:t>
            </a:r>
            <a:r>
              <a:rPr lang="nl-NL" dirty="0" err="1" smtClean="0"/>
              <a:t>Spotify</a:t>
            </a:r>
            <a:r>
              <a:rPr lang="nl-NL" dirty="0" smtClean="0"/>
              <a:t>, Uber, </a:t>
            </a:r>
            <a:r>
              <a:rPr lang="nl-NL" dirty="0" err="1" smtClean="0"/>
              <a:t>Sift</a:t>
            </a:r>
            <a:r>
              <a:rPr lang="nl-NL" dirty="0" smtClean="0"/>
              <a:t> </a:t>
            </a:r>
            <a:r>
              <a:rPr lang="nl-NL" dirty="0" err="1" smtClean="0"/>
              <a:t>Science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software </a:t>
            </a:r>
            <a:r>
              <a:rPr lang="nl-NL" dirty="0" err="1" smtClean="0"/>
              <a:t>vendors</a:t>
            </a:r>
            <a:r>
              <a:rPr lang="nl-NL" dirty="0" smtClean="0"/>
              <a:t> &amp; </a:t>
            </a:r>
            <a:r>
              <a:rPr lang="nl-NL" dirty="0" err="1" smtClean="0"/>
              <a:t>cloud</a:t>
            </a:r>
            <a:r>
              <a:rPr lang="nl-NL" dirty="0" smtClean="0"/>
              <a:t> providers </a:t>
            </a:r>
            <a:endParaRPr lang="en-US" dirty="0"/>
          </a:p>
        </p:txBody>
      </p:sp>
      <p:pic>
        <p:nvPicPr>
          <p:cNvPr id="1026" name="Picture 2" descr="Image result for logo linked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48" y="1812131"/>
            <a:ext cx="1211263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Messaging &amp; Queuing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fast</a:t>
            </a:r>
            <a:r>
              <a:rPr lang="nl-NL" dirty="0" smtClean="0"/>
              <a:t> data (</a:t>
            </a:r>
            <a:r>
              <a:rPr lang="nl-NL" dirty="0" err="1" smtClean="0"/>
              <a:t>IoT</a:t>
            </a:r>
            <a:r>
              <a:rPr lang="nl-NL" dirty="0" smtClean="0"/>
              <a:t>, </a:t>
            </a:r>
            <a:r>
              <a:rPr lang="nl-NL" dirty="0" err="1" smtClean="0"/>
              <a:t>social</a:t>
            </a:r>
            <a:r>
              <a:rPr lang="nl-NL" dirty="0" smtClean="0"/>
              <a:t> media, web clicks, infra </a:t>
            </a:r>
            <a:r>
              <a:rPr lang="nl-NL" dirty="0" err="1" smtClean="0"/>
              <a:t>metrics</a:t>
            </a:r>
            <a:r>
              <a:rPr lang="nl-NL" dirty="0" smtClean="0"/>
              <a:t>, …)</a:t>
            </a:r>
          </a:p>
          <a:p>
            <a:pPr lvl="1"/>
            <a:r>
              <a:rPr lang="nl-NL" dirty="0" err="1" smtClean="0"/>
              <a:t>Receive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save – low </a:t>
            </a:r>
            <a:r>
              <a:rPr lang="nl-NL" dirty="0" err="1" smtClean="0"/>
              <a:t>latency</a:t>
            </a:r>
            <a:r>
              <a:rPr lang="nl-NL" dirty="0" smtClean="0"/>
              <a:t>, high volume </a:t>
            </a:r>
          </a:p>
          <a:p>
            <a:r>
              <a:rPr lang="nl-NL" dirty="0" smtClean="0"/>
              <a:t>Log </a:t>
            </a:r>
            <a:r>
              <a:rPr lang="nl-NL" dirty="0" err="1" smtClean="0"/>
              <a:t>aggregation</a:t>
            </a:r>
            <a:endParaRPr lang="nl-NL" dirty="0" smtClean="0"/>
          </a:p>
          <a:p>
            <a:r>
              <a:rPr lang="nl-NL" dirty="0" smtClean="0"/>
              <a:t>Event </a:t>
            </a:r>
            <a:r>
              <a:rPr lang="nl-NL" dirty="0" err="1" smtClean="0"/>
              <a:t>Sourcing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Log</a:t>
            </a:r>
          </a:p>
          <a:p>
            <a:r>
              <a:rPr lang="nl-NL" dirty="0" smtClean="0"/>
              <a:t>Stream processing</a:t>
            </a:r>
          </a:p>
          <a:p>
            <a:r>
              <a:rPr lang="nl-NL" dirty="0" smtClean="0"/>
              <a:t>Single </a:t>
            </a:r>
            <a:r>
              <a:rPr lang="nl-NL" dirty="0" err="1" smtClean="0"/>
              <a:t>enterprise</a:t>
            </a:r>
            <a:r>
              <a:rPr lang="nl-NL" dirty="0" smtClean="0"/>
              <a:t> event backbone</a:t>
            </a:r>
          </a:p>
          <a:p>
            <a:pPr lvl="1"/>
            <a:r>
              <a:rPr lang="nl-NL" dirty="0" smtClean="0"/>
              <a:t>Connect business </a:t>
            </a:r>
            <a:r>
              <a:rPr lang="nl-NL" dirty="0" err="1" smtClean="0"/>
              <a:t>processes</a:t>
            </a:r>
            <a:r>
              <a:rPr lang="nl-NL" dirty="0" smtClean="0"/>
              <a:t>, </a:t>
            </a:r>
            <a:r>
              <a:rPr lang="nl-NL" dirty="0" err="1" smtClean="0"/>
              <a:t>applications</a:t>
            </a:r>
            <a:r>
              <a:rPr lang="nl-NL" dirty="0" smtClean="0"/>
              <a:t>, microservices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Introduction</a:t>
            </a:r>
            <a:r>
              <a:rPr lang="nl-NL" dirty="0"/>
              <a:t> &amp; </a:t>
            </a:r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Demo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part 1 - </a:t>
            </a:r>
            <a:br>
              <a:rPr lang="nl-NL" dirty="0" smtClean="0"/>
            </a:br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(pub/sub)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Dinner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 smtClean="0"/>
              <a:t>Kafka</a:t>
            </a:r>
            <a:r>
              <a:rPr lang="nl-NL" dirty="0" smtClean="0"/>
              <a:t>: </a:t>
            </a:r>
            <a:br>
              <a:rPr lang="nl-NL" dirty="0" smtClean="0"/>
            </a:b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history</a:t>
            </a:r>
            <a:r>
              <a:rPr lang="nl-NL" dirty="0" smtClean="0"/>
              <a:t>, a </a:t>
            </a:r>
            <a:r>
              <a:rPr lang="nl-NL" dirty="0" err="1" smtClean="0"/>
              <a:t>peek</a:t>
            </a:r>
            <a:r>
              <a:rPr lang="nl-NL" dirty="0" smtClean="0"/>
              <a:t> </a:t>
            </a:r>
            <a:r>
              <a:rPr lang="nl-NL" dirty="0" err="1" smtClean="0"/>
              <a:t>under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hood</a:t>
            </a:r>
            <a:r>
              <a:rPr lang="nl-NL" dirty="0" smtClean="0"/>
              <a:t>, </a:t>
            </a:r>
            <a:r>
              <a:rPr lang="nl-NL" dirty="0" err="1" smtClean="0"/>
              <a:t>role</a:t>
            </a:r>
            <a:r>
              <a:rPr lang="nl-NL" dirty="0" smtClean="0"/>
              <a:t> in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part 2 – </a:t>
            </a:r>
            <a:br>
              <a:rPr lang="nl-NL" dirty="0" smtClean="0"/>
            </a:br>
            <a:r>
              <a:rPr lang="nl-NL" dirty="0" smtClean="0"/>
              <a:t>more complex </a:t>
            </a:r>
            <a:r>
              <a:rPr lang="nl-NL" dirty="0" err="1" smtClean="0"/>
              <a:t>scenarios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background &amp; </a:t>
            </a:r>
            <a:r>
              <a:rPr lang="nl-NL" dirty="0" err="1" smtClean="0"/>
              <a:t>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Plays</a:t>
            </a:r>
            <a:r>
              <a:rPr lang="nl-NL" dirty="0" smtClean="0"/>
              <a:t> </a:t>
            </a:r>
            <a:r>
              <a:rPr lang="nl-NL" dirty="0" err="1" smtClean="0"/>
              <a:t>nice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&amp;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5" y="4508500"/>
            <a:ext cx="8558213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089150"/>
            <a:ext cx="9029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35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incarnations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Kafka</a:t>
            </a:r>
            <a:r>
              <a:rPr lang="nl-NL" dirty="0" smtClean="0"/>
              <a:t> Docker Images</a:t>
            </a:r>
          </a:p>
          <a:p>
            <a:pPr lvl="1"/>
            <a:r>
              <a:rPr lang="nl-NL" dirty="0" err="1" smtClean="0">
                <a:hlinkClick r:id="rId3"/>
              </a:rPr>
              <a:t>Confluent</a:t>
            </a:r>
            <a:r>
              <a:rPr lang="nl-NL" dirty="0" smtClean="0"/>
              <a:t> (</a:t>
            </a:r>
            <a:r>
              <a:rPr lang="nl-NL" dirty="0" err="1" smtClean="0"/>
              <a:t>Spotify</a:t>
            </a:r>
            <a:r>
              <a:rPr lang="nl-NL" dirty="0" smtClean="0"/>
              <a:t>, </a:t>
            </a:r>
            <a:r>
              <a:rPr lang="nl-NL" dirty="0" err="1" smtClean="0"/>
              <a:t>Wurstmeister</a:t>
            </a:r>
            <a:r>
              <a:rPr lang="nl-NL" dirty="0" smtClean="0"/>
              <a:t>)</a:t>
            </a:r>
          </a:p>
          <a:p>
            <a:r>
              <a:rPr lang="nl-NL" dirty="0" smtClean="0"/>
              <a:t>Cloud:</a:t>
            </a:r>
          </a:p>
          <a:p>
            <a:pPr lvl="1"/>
            <a:r>
              <a:rPr lang="nl-NL" dirty="0" err="1" smtClean="0"/>
              <a:t>CloudKarafka</a:t>
            </a:r>
            <a:endParaRPr lang="nl-NL" dirty="0" smtClean="0"/>
          </a:p>
          <a:p>
            <a:pPr lvl="1"/>
            <a:r>
              <a:rPr lang="nl-NL" dirty="0" smtClean="0"/>
              <a:t>IBM </a:t>
            </a:r>
            <a:r>
              <a:rPr lang="nl-NL" dirty="0" err="1" smtClean="0"/>
              <a:t>BlueMix</a:t>
            </a:r>
            <a:r>
              <a:rPr lang="nl-NL" dirty="0" smtClean="0"/>
              <a:t> Message Hub</a:t>
            </a:r>
          </a:p>
          <a:p>
            <a:pPr lvl="1"/>
            <a:r>
              <a:rPr lang="nl-NL" dirty="0" smtClean="0"/>
              <a:t>AWS supports </a:t>
            </a:r>
            <a:r>
              <a:rPr lang="nl-NL" dirty="0" err="1" smtClean="0"/>
              <a:t>Kafka</a:t>
            </a:r>
            <a:r>
              <a:rPr lang="nl-NL" dirty="0" smtClean="0"/>
              <a:t> (but </a:t>
            </a:r>
            <a:r>
              <a:rPr lang="nl-NL" dirty="0" err="1" smtClean="0"/>
              <a:t>tries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propose</a:t>
            </a:r>
            <a:r>
              <a:rPr lang="nl-NL" dirty="0" smtClean="0"/>
              <a:t> Amazon </a:t>
            </a:r>
            <a:r>
              <a:rPr lang="nl-NL" dirty="0" err="1" smtClean="0"/>
              <a:t>Kinesis</a:t>
            </a:r>
            <a:r>
              <a:rPr lang="nl-NL" dirty="0" smtClean="0"/>
              <a:t> Streams)</a:t>
            </a:r>
          </a:p>
          <a:p>
            <a:pPr lvl="1"/>
            <a:r>
              <a:rPr lang="nl-NL" dirty="0" smtClean="0"/>
              <a:t>Google runs </a:t>
            </a:r>
            <a:r>
              <a:rPr lang="nl-NL" dirty="0" err="1" smtClean="0"/>
              <a:t>Kafka</a:t>
            </a:r>
            <a:r>
              <a:rPr lang="nl-NL" dirty="0" smtClean="0"/>
              <a:t> (</a:t>
            </a:r>
            <a:r>
              <a:rPr lang="nl-NL" dirty="0" err="1" smtClean="0"/>
              <a:t>though</a:t>
            </a:r>
            <a:r>
              <a:rPr lang="nl-NL" dirty="0" smtClean="0"/>
              <a:t> </a:t>
            </a:r>
            <a:r>
              <a:rPr lang="nl-NL" dirty="0" err="1" smtClean="0"/>
              <a:t>tries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push Google Pub/Sub)</a:t>
            </a:r>
          </a:p>
          <a:p>
            <a:pPr lvl="1"/>
            <a:r>
              <a:rPr lang="nl-NL" dirty="0" err="1"/>
              <a:t>Bitnami</a:t>
            </a:r>
            <a:r>
              <a:rPr lang="nl-NL" dirty="0"/>
              <a:t> </a:t>
            </a:r>
            <a:r>
              <a:rPr lang="nl-NL" dirty="0" err="1"/>
              <a:t>VMs</a:t>
            </a:r>
            <a:r>
              <a:rPr lang="nl-NL" dirty="0"/>
              <a:t> for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smtClean="0"/>
              <a:t>providers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dirty="0" err="1" smtClean="0"/>
              <a:t>Azure</a:t>
            </a:r>
            <a:r>
              <a:rPr lang="nl-NL" dirty="0" smtClean="0"/>
              <a:t>, GCP, AWS, OPC</a:t>
            </a:r>
          </a:p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Connectors</a:t>
            </a:r>
            <a:r>
              <a:rPr lang="nl-NL" dirty="0" smtClean="0"/>
              <a:t> in </a:t>
            </a:r>
            <a:r>
              <a:rPr lang="nl-NL" dirty="0" err="1" smtClean="0"/>
              <a:t>many</a:t>
            </a:r>
            <a:r>
              <a:rPr lang="nl-NL" dirty="0" smtClean="0"/>
              <a:t> platforms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 </a:t>
            </a:r>
            <a:r>
              <a:rPr lang="nl-NL" dirty="0" err="1" smtClean="0"/>
              <a:t>IoT</a:t>
            </a:r>
            <a:r>
              <a:rPr lang="nl-NL" dirty="0" smtClean="0"/>
              <a:t> Hub, Google Pub/Sub, Mule </a:t>
            </a:r>
            <a:r>
              <a:rPr lang="nl-NL" dirty="0" err="1" smtClean="0"/>
              <a:t>AnyPoint</a:t>
            </a:r>
            <a:r>
              <a:rPr lang="nl-NL" dirty="0" smtClean="0"/>
              <a:t> Connector, …</a:t>
            </a:r>
          </a:p>
          <a:p>
            <a:r>
              <a:rPr lang="nl-NL" dirty="0" smtClean="0"/>
              <a:t>Oracle 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Eco</a:t>
            </a:r>
            <a:r>
              <a:rPr lang="nl-NL" dirty="0" smtClean="0"/>
              <a:t>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Confluent</a:t>
            </a:r>
            <a:endParaRPr lang="nl-NL" dirty="0" smtClean="0"/>
          </a:p>
          <a:p>
            <a:pPr lvl="1"/>
            <a:r>
              <a:rPr lang="nl-NL" i="1" dirty="0" err="1" smtClean="0"/>
              <a:t>OpenSource</a:t>
            </a:r>
            <a:r>
              <a:rPr lang="nl-NL" dirty="0" smtClean="0"/>
              <a:t>: Native </a:t>
            </a:r>
            <a:r>
              <a:rPr lang="nl-NL" dirty="0" err="1"/>
              <a:t>Clients</a:t>
            </a:r>
            <a:r>
              <a:rPr lang="nl-NL" dirty="0"/>
              <a:t>, Camus (link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Hadoop</a:t>
            </a:r>
            <a:r>
              <a:rPr lang="nl-NL" dirty="0"/>
              <a:t>), REST Proxy, Schema </a:t>
            </a:r>
            <a:r>
              <a:rPr lang="nl-NL" dirty="0" err="1"/>
              <a:t>Registry</a:t>
            </a:r>
            <a:r>
              <a:rPr lang="nl-NL" dirty="0"/>
              <a:t> </a:t>
            </a:r>
            <a:endParaRPr lang="nl-NL" dirty="0" smtClean="0"/>
          </a:p>
          <a:p>
            <a:pPr lvl="1"/>
            <a:r>
              <a:rPr lang="nl-NL" i="1" dirty="0" smtClean="0"/>
              <a:t>Enterprise</a:t>
            </a:r>
            <a:r>
              <a:rPr lang="nl-NL" dirty="0" smtClean="0"/>
              <a:t>: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Ops</a:t>
            </a:r>
            <a:r>
              <a:rPr lang="nl-NL" dirty="0" smtClean="0"/>
              <a:t> Dashboard/Control Center, Auto Data </a:t>
            </a:r>
            <a:r>
              <a:rPr lang="nl-NL" dirty="0" err="1" smtClean="0"/>
              <a:t>Balancing</a:t>
            </a:r>
            <a:r>
              <a:rPr lang="nl-NL" dirty="0" smtClean="0"/>
              <a:t>, </a:t>
            </a:r>
            <a:r>
              <a:rPr lang="nl-NL" dirty="0" err="1" smtClean="0"/>
              <a:t>MultiData</a:t>
            </a:r>
            <a:r>
              <a:rPr lang="nl-NL" dirty="0" smtClean="0"/>
              <a:t> Center Replication , </a:t>
            </a:r>
          </a:p>
          <a:p>
            <a:r>
              <a:rPr lang="nl-NL" dirty="0" smtClean="0"/>
              <a:t>Community</a:t>
            </a:r>
          </a:p>
          <a:p>
            <a:pPr lvl="1"/>
            <a:r>
              <a:rPr lang="nl-NL" dirty="0" err="1" smtClean="0"/>
              <a:t>Connectors</a:t>
            </a:r>
            <a:endParaRPr lang="nl-NL" dirty="0" smtClean="0"/>
          </a:p>
          <a:p>
            <a:pPr lvl="1"/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endParaRPr lang="nl-NL" dirty="0" smtClean="0"/>
          </a:p>
          <a:p>
            <a:pPr lvl="1"/>
            <a:r>
              <a:rPr lang="nl-NL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86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Connect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Connect is a </a:t>
            </a:r>
            <a:r>
              <a:rPr lang="nl-NL" dirty="0" err="1" smtClean="0"/>
              <a:t>framework</a:t>
            </a:r>
            <a:r>
              <a:rPr lang="nl-NL" dirty="0" smtClean="0"/>
              <a:t> for </a:t>
            </a:r>
            <a:r>
              <a:rPr lang="nl-NL" dirty="0" err="1" smtClean="0"/>
              <a:t>connectors</a:t>
            </a:r>
            <a:r>
              <a:rPr lang="nl-NL" dirty="0" smtClean="0"/>
              <a:t> (</a:t>
            </a:r>
            <a:r>
              <a:rPr lang="nl-NL" dirty="0" err="1" smtClean="0"/>
              <a:t>aka</a:t>
            </a:r>
            <a:r>
              <a:rPr lang="nl-NL" dirty="0" smtClean="0"/>
              <a:t> adapters)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bridges</a:t>
            </a:r>
            <a:r>
              <a:rPr lang="nl-NL" dirty="0" smtClean="0"/>
              <a:t> for  </a:t>
            </a:r>
          </a:p>
          <a:p>
            <a:pPr lvl="1"/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technologies</a:t>
            </a:r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JDBC</a:t>
            </a:r>
          </a:p>
          <a:p>
            <a:pPr lvl="1"/>
            <a:r>
              <a:rPr lang="nl-NL" dirty="0" err="1" smtClean="0"/>
              <a:t>Hadoop</a:t>
            </a:r>
            <a:endParaRPr lang="nl-NL" dirty="0" smtClean="0"/>
          </a:p>
          <a:p>
            <a:pPr marL="609488" lvl="1" indent="0">
              <a:buNone/>
            </a:pPr>
            <a:r>
              <a:rPr lang="nl-NL" dirty="0" smtClean="0"/>
              <a:t> </a:t>
            </a:r>
          </a:p>
        </p:txBody>
      </p:sp>
      <p:pic>
        <p:nvPicPr>
          <p:cNvPr id="6" name="Picture 5" descr="Image result for kafka conn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3305262"/>
            <a:ext cx="7226301" cy="54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– </a:t>
            </a:r>
            <a:r>
              <a:rPr lang="nl-NL" dirty="0" err="1" smtClean="0"/>
              <a:t>connectors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nagit_PPTAA3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00" y="1587233"/>
            <a:ext cx="2784099" cy="7442641"/>
          </a:xfrm>
          <a:prstGeom prst="rect">
            <a:avLst/>
          </a:prstGeom>
        </p:spPr>
      </p:pic>
      <p:pic>
        <p:nvPicPr>
          <p:cNvPr id="5" name="Snagit_PPTB8B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46" y="1422386"/>
            <a:ext cx="2645569" cy="8178733"/>
          </a:xfrm>
          <a:prstGeom prst="rect">
            <a:avLst/>
          </a:prstGeom>
        </p:spPr>
      </p:pic>
      <p:pic>
        <p:nvPicPr>
          <p:cNvPr id="6" name="Snagit_PPTC6D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6" y="1485632"/>
            <a:ext cx="4271324" cy="8751669"/>
          </a:xfrm>
          <a:prstGeom prst="rect">
            <a:avLst/>
          </a:prstGeom>
        </p:spPr>
      </p:pic>
      <p:pic>
        <p:nvPicPr>
          <p:cNvPr id="8" name="Picture 2" descr="Confluent Platform as a Kafka Connector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599" y="-1071433"/>
            <a:ext cx="7089775" cy="53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146300"/>
            <a:ext cx="11958638" cy="698500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Real Time Event [Stream] Processing </a:t>
            </a:r>
            <a:r>
              <a:rPr lang="nl-NL" dirty="0" err="1" smtClean="0"/>
              <a:t>integrated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err="1" smtClean="0"/>
              <a:t>Aggregations</a:t>
            </a:r>
            <a:r>
              <a:rPr lang="nl-NL" dirty="0" smtClean="0"/>
              <a:t> &amp; Top-N</a:t>
            </a:r>
          </a:p>
          <a:p>
            <a:pPr lvl="1"/>
            <a:r>
              <a:rPr lang="nl-NL" dirty="0" smtClean="0"/>
              <a:t>Time Windows</a:t>
            </a:r>
          </a:p>
          <a:p>
            <a:pPr lvl="1"/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Latest</a:t>
            </a:r>
            <a:r>
              <a:rPr lang="nl-NL" dirty="0" smtClean="0"/>
              <a:t> State (event </a:t>
            </a:r>
            <a:r>
              <a:rPr lang="nl-NL" dirty="0" err="1" smtClean="0"/>
              <a:t>sourcing</a:t>
            </a:r>
            <a:r>
              <a:rPr lang="nl-NL" smtClean="0"/>
              <a:t>)</a:t>
            </a:r>
            <a:endParaRPr lang="nl-NL" dirty="0" smtClean="0"/>
          </a:p>
          <a:p>
            <a:r>
              <a:rPr lang="nl-NL" dirty="0" smtClean="0"/>
              <a:t>Turn Stream (of changes)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Table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(of most recent or </a:t>
            </a:r>
            <a:r>
              <a:rPr lang="nl-NL" dirty="0" err="1" smtClean="0"/>
              <a:t>current</a:t>
            </a:r>
            <a:r>
              <a:rPr lang="nl-NL" dirty="0" smtClean="0"/>
              <a:t> state)</a:t>
            </a:r>
          </a:p>
          <a:p>
            <a:pPr lvl="1"/>
            <a:r>
              <a:rPr lang="nl-NL" dirty="0" smtClean="0"/>
              <a:t>Part of </a:t>
            </a:r>
            <a:r>
              <a:rPr lang="nl-NL" dirty="0" err="1" smtClean="0"/>
              <a:t>the</a:t>
            </a:r>
            <a:r>
              <a:rPr lang="nl-NL" dirty="0" smtClean="0"/>
              <a:t> state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quite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endParaRPr lang="nl-NL" dirty="0" smtClean="0"/>
          </a:p>
          <a:p>
            <a:r>
              <a:rPr lang="nl-NL" dirty="0" smtClean="0"/>
              <a:t>A </a:t>
            </a:r>
            <a:r>
              <a:rPr lang="nl-NL" dirty="0" err="1" smtClean="0"/>
              <a:t>Kafka</a:t>
            </a:r>
            <a:r>
              <a:rPr lang="nl-NL" dirty="0" smtClean="0"/>
              <a:t> Streams </a:t>
            </a:r>
            <a:r>
              <a:rPr lang="nl-NL" dirty="0" err="1" smtClean="0"/>
              <a:t>client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have state</a:t>
            </a:r>
            <a:br>
              <a:rPr lang="nl-NL" dirty="0" smtClean="0"/>
            </a:br>
            <a:r>
              <a:rPr lang="nl-NL" dirty="0" smtClean="0"/>
              <a:t>in memory</a:t>
            </a:r>
          </a:p>
          <a:p>
            <a:pPr lvl="1"/>
            <a:r>
              <a:rPr lang="nl-NL" dirty="0" smtClean="0"/>
              <a:t>Always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recreated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topic </a:t>
            </a:r>
            <a:r>
              <a:rPr lang="nl-NL" dirty="0" err="1" smtClean="0"/>
              <a:t>partition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log files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Kafka</a:t>
            </a:r>
            <a:r>
              <a:rPr lang="nl-NL" dirty="0" smtClean="0"/>
              <a:t> Streams is </a:t>
            </a:r>
            <a:r>
              <a:rPr lang="nl-NL" dirty="0" err="1" smtClean="0"/>
              <a:t>relatively</a:t>
            </a:r>
            <a:r>
              <a:rPr lang="nl-NL" dirty="0" smtClean="0"/>
              <a:t> new</a:t>
            </a:r>
          </a:p>
          <a:p>
            <a:pPr lvl="1"/>
            <a:r>
              <a:rPr lang="nl-NL" dirty="0" err="1" smtClean="0"/>
              <a:t>Only</a:t>
            </a:r>
            <a:r>
              <a:rPr lang="nl-NL" dirty="0" smtClean="0"/>
              <a:t> support for Java </a:t>
            </a:r>
            <a:r>
              <a:rPr lang="nl-NL" dirty="0" err="1" smtClean="0"/>
              <a:t>clients</a:t>
            </a:r>
            <a:endParaRPr lang="en-US" dirty="0"/>
          </a:p>
        </p:txBody>
      </p:sp>
      <p:pic>
        <p:nvPicPr>
          <p:cNvPr id="4098" name="Picture 2" descr="Image result for kafka conn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5" y="4691062"/>
            <a:ext cx="7305675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46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22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Filter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8600" y="3871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Aggregate</a:t>
            </a:r>
            <a:endParaRPr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8327568" y="65193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8060011" y="69170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129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57183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8307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0895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07951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05407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82774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45363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4" idx="6"/>
          </p:cNvCxnSpPr>
          <p:nvPr/>
        </p:nvCxnSpPr>
        <p:spPr>
          <a:xfrm flipV="1">
            <a:off x="6134100" y="7121894"/>
            <a:ext cx="2059533" cy="21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1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608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of </a:t>
            </a:r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SelectKey</a:t>
            </a:r>
            <a:endParaRPr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3873500" y="3871762"/>
            <a:ext cx="24257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AggregateByKey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725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3" name="Rounded Rectangle 2"/>
          <p:cNvSpPr/>
          <p:nvPr/>
        </p:nvSpPr>
        <p:spPr>
          <a:xfrm>
            <a:off x="444500" y="3416300"/>
            <a:ext cx="2641600" cy="1471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CountryMessage</a:t>
            </a:r>
            <a:endParaRPr lang="nl-NL" dirty="0" smtClean="0"/>
          </a:p>
          <a:p>
            <a:pPr algn="ctr"/>
            <a:r>
              <a:rPr lang="nl-NL" sz="1800" dirty="0" smtClean="0"/>
              <a:t>Continent</a:t>
            </a:r>
          </a:p>
          <a:p>
            <a:pPr algn="ctr"/>
            <a:r>
              <a:rPr lang="nl-NL" sz="1800" dirty="0" smtClean="0"/>
              <a:t>Name</a:t>
            </a:r>
          </a:p>
          <a:p>
            <a:pPr algn="ctr"/>
            <a:r>
              <a:rPr lang="nl-NL" sz="1800" dirty="0" err="1" smtClean="0"/>
              <a:t>Population</a:t>
            </a:r>
            <a:endParaRPr lang="nl-NL" sz="1800" dirty="0" smtClean="0"/>
          </a:p>
          <a:p>
            <a:pPr algn="ctr"/>
            <a:r>
              <a:rPr lang="nl-NL" sz="1800" dirty="0" err="1" smtClean="0"/>
              <a:t>Size</a:t>
            </a:r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565900" y="2184400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Set Continent as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6807266" y="3313138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Update Top 3 </a:t>
            </a:r>
            <a:r>
              <a:rPr lang="nl-NL" sz="2000" dirty="0" err="1" smtClean="0">
                <a:solidFill>
                  <a:schemeClr val="tx2"/>
                </a:solidFill>
              </a:rPr>
              <a:t>biggest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err="1" smtClean="0">
                <a:solidFill>
                  <a:schemeClr val="tx2"/>
                </a:solidFill>
              </a:rPr>
              <a:t>countries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2010457" y="6917033"/>
            <a:ext cx="1651571" cy="545154"/>
          </a:xfrm>
          <a:prstGeom prst="wedgeRectCallout">
            <a:avLst>
              <a:gd name="adj1" fmla="val 84924"/>
              <a:gd name="adj2" fmla="val 4281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As JSON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1199385" y="5486176"/>
            <a:ext cx="2441672" cy="927323"/>
          </a:xfrm>
          <a:prstGeom prst="wedgeRectCallout">
            <a:avLst>
              <a:gd name="adj1" fmla="val 73481"/>
              <a:gd name="adj2" fmla="val 58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Size</a:t>
            </a:r>
            <a:r>
              <a:rPr lang="nl-NL" sz="2000" dirty="0" smtClean="0">
                <a:solidFill>
                  <a:schemeClr val="tx2"/>
                </a:solidFill>
              </a:rPr>
              <a:t> in Square Miles, % of </a:t>
            </a:r>
            <a:r>
              <a:rPr lang="nl-NL" sz="2000" dirty="0" err="1" smtClean="0">
                <a:solidFill>
                  <a:schemeClr val="tx2"/>
                </a:solidFill>
              </a:rPr>
              <a:t>entire</a:t>
            </a:r>
            <a:r>
              <a:rPr lang="nl-NL" sz="2000" dirty="0" smtClean="0">
                <a:solidFill>
                  <a:schemeClr val="tx2"/>
                </a:solidFill>
              </a:rPr>
              <a:t> continent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3" name="Rectangular Callout 42"/>
          <p:cNvSpPr/>
          <p:nvPr/>
        </p:nvSpPr>
        <p:spPr>
          <a:xfrm>
            <a:off x="10232350" y="3891360"/>
            <a:ext cx="2174114" cy="545154"/>
          </a:xfrm>
          <a:prstGeom prst="wedgeRectCallout">
            <a:avLst>
              <a:gd name="adj1" fmla="val -80389"/>
              <a:gd name="adj2" fmla="val 1593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Total area for </a:t>
            </a:r>
            <a:r>
              <a:rPr lang="nl-NL" sz="2000" dirty="0" err="1" smtClean="0">
                <a:solidFill>
                  <a:schemeClr val="tx2"/>
                </a:solidFill>
              </a:rPr>
              <a:t>each</a:t>
            </a:r>
            <a:r>
              <a:rPr lang="nl-NL" sz="2000" dirty="0" smtClean="0">
                <a:solidFill>
                  <a:schemeClr val="tx2"/>
                </a:solidFill>
              </a:rPr>
              <a:t> continent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30256" y="7479101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Topic: Top3CountrySizePerContinent</a:t>
            </a:r>
            <a:endParaRPr lang="en-US" dirty="0" err="1" smtClean="0"/>
          </a:p>
        </p:txBody>
      </p:sp>
      <p:sp>
        <p:nvSpPr>
          <p:cNvPr id="45" name="Rectangle 44"/>
          <p:cNvSpPr/>
          <p:nvPr/>
        </p:nvSpPr>
        <p:spPr>
          <a:xfrm>
            <a:off x="8060011" y="79203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33129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957183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8307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20895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07951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705407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82774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45363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134100" y="7333381"/>
            <a:ext cx="2059533" cy="791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608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of </a:t>
            </a:r>
            <a:br>
              <a:rPr lang="nl-NL" dirty="0" smtClean="0"/>
            </a:br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SelectKey</a:t>
            </a:r>
            <a:endParaRPr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3873500" y="3871762"/>
            <a:ext cx="24257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AggregateByKey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725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8030256" y="7479101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Topic: Top3CountrySizePerContinent</a:t>
            </a:r>
            <a:endParaRPr lang="en-US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8060011" y="79203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129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57183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8307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0895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07951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05407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82774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45363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4" idx="6"/>
          </p:cNvCxnSpPr>
          <p:nvPr/>
        </p:nvCxnSpPr>
        <p:spPr>
          <a:xfrm>
            <a:off x="6134100" y="7333381"/>
            <a:ext cx="2059533" cy="791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44500" y="3416300"/>
            <a:ext cx="2641600" cy="1471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CountryMessage</a:t>
            </a:r>
            <a:endParaRPr lang="nl-NL" dirty="0" smtClean="0"/>
          </a:p>
          <a:p>
            <a:pPr algn="ctr"/>
            <a:r>
              <a:rPr lang="nl-NL" sz="1800" dirty="0" smtClean="0"/>
              <a:t>Continent</a:t>
            </a:r>
          </a:p>
          <a:p>
            <a:pPr algn="ctr"/>
            <a:r>
              <a:rPr lang="nl-NL" sz="1800" dirty="0" smtClean="0"/>
              <a:t>Name</a:t>
            </a:r>
          </a:p>
          <a:p>
            <a:pPr algn="ctr"/>
            <a:r>
              <a:rPr lang="nl-NL" sz="1800" dirty="0" err="1" smtClean="0"/>
              <a:t>Population</a:t>
            </a:r>
            <a:endParaRPr lang="nl-NL" sz="1800" dirty="0" smtClean="0"/>
          </a:p>
          <a:p>
            <a:pPr algn="ctr"/>
            <a:r>
              <a:rPr lang="nl-NL" sz="1800" dirty="0" err="1" smtClean="0"/>
              <a:t>Size</a:t>
            </a:r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565900" y="2184400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Set Continent as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6807266" y="3313138"/>
            <a:ext cx="1933395" cy="838893"/>
          </a:xfrm>
          <a:prstGeom prst="wedgeRectCallout">
            <a:avLst>
              <a:gd name="adj1" fmla="val -89805"/>
              <a:gd name="adj2" fmla="val 3827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Update Top 3 </a:t>
            </a:r>
            <a:r>
              <a:rPr lang="nl-NL" sz="2000" dirty="0" err="1" smtClean="0">
                <a:solidFill>
                  <a:schemeClr val="tx2"/>
                </a:solidFill>
              </a:rPr>
              <a:t>biggest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err="1" smtClean="0">
                <a:solidFill>
                  <a:schemeClr val="tx2"/>
                </a:solidFill>
              </a:rPr>
              <a:t>countries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2010457" y="6917033"/>
            <a:ext cx="1651571" cy="545154"/>
          </a:xfrm>
          <a:prstGeom prst="wedgeRectCallout">
            <a:avLst>
              <a:gd name="adj1" fmla="val 84924"/>
              <a:gd name="adj2" fmla="val 4281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As JSON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1199385" y="5486176"/>
            <a:ext cx="2441672" cy="927323"/>
          </a:xfrm>
          <a:prstGeom prst="wedgeRectCallout">
            <a:avLst>
              <a:gd name="adj1" fmla="val 73481"/>
              <a:gd name="adj2" fmla="val 58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Size</a:t>
            </a:r>
            <a:r>
              <a:rPr lang="nl-NL" sz="2000" dirty="0" smtClean="0">
                <a:solidFill>
                  <a:schemeClr val="tx2"/>
                </a:solidFill>
              </a:rPr>
              <a:t> in Square Miles, % of </a:t>
            </a:r>
            <a:r>
              <a:rPr lang="nl-NL" sz="2000" dirty="0" err="1" smtClean="0">
                <a:solidFill>
                  <a:schemeClr val="tx2"/>
                </a:solidFill>
              </a:rPr>
              <a:t>entire</a:t>
            </a:r>
            <a:r>
              <a:rPr lang="nl-NL" sz="2000" dirty="0" smtClean="0">
                <a:solidFill>
                  <a:schemeClr val="tx2"/>
                </a:solidFill>
              </a:rPr>
              <a:t> continent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277" y="127000"/>
            <a:ext cx="7923028" cy="670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4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118" name="Right Arrow 117"/>
          <p:cNvSpPr/>
          <p:nvPr/>
        </p:nvSpPr>
        <p:spPr>
          <a:xfrm>
            <a:off x="6565900" y="2723057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81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Partitions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18120"/>
          </a:xfrm>
        </p:spPr>
        <p:txBody>
          <a:bodyPr>
            <a:normAutofit/>
          </a:bodyPr>
          <a:lstStyle/>
          <a:p>
            <a:r>
              <a:rPr lang="nl-NL" dirty="0" smtClean="0"/>
              <a:t>Topics are </a:t>
            </a:r>
            <a:r>
              <a:rPr lang="nl-NL" dirty="0" err="1" smtClean="0"/>
              <a:t>configured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partitions</a:t>
            </a:r>
            <a:endParaRPr lang="nl-NL" dirty="0" smtClean="0"/>
          </a:p>
          <a:p>
            <a:pPr lvl="1"/>
            <a:r>
              <a:rPr lang="nl-NL" dirty="0" smtClean="0"/>
              <a:t>Storage, </a:t>
            </a:r>
            <a:r>
              <a:rPr lang="nl-NL" dirty="0" err="1" smtClean="0"/>
              <a:t>serialization</a:t>
            </a:r>
            <a:r>
              <a:rPr lang="nl-NL" dirty="0" smtClean="0"/>
              <a:t>, </a:t>
            </a:r>
            <a:r>
              <a:rPr lang="nl-NL" dirty="0" err="1" smtClean="0"/>
              <a:t>replication</a:t>
            </a:r>
            <a:r>
              <a:rPr lang="nl-NL" dirty="0" smtClean="0"/>
              <a:t>, availability, order </a:t>
            </a:r>
            <a:r>
              <a:rPr lang="nl-NL" dirty="0" err="1" smtClean="0"/>
              <a:t>guarantee</a:t>
            </a:r>
            <a:r>
              <a:rPr lang="nl-NL" dirty="0" smtClean="0"/>
              <a:t> are </a:t>
            </a:r>
            <a:r>
              <a:rPr lang="nl-NL" dirty="0" err="1" smtClean="0"/>
              <a:t>all</a:t>
            </a:r>
            <a:r>
              <a:rPr lang="nl-NL" dirty="0" smtClean="0"/>
              <a:t> at </a:t>
            </a:r>
            <a:r>
              <a:rPr lang="nl-NL" dirty="0" err="1" smtClean="0"/>
              <a:t>partition</a:t>
            </a:r>
            <a:r>
              <a:rPr lang="nl-NL" dirty="0" smtClean="0"/>
              <a:t> level  </a:t>
            </a:r>
          </a:p>
          <a:p>
            <a:pPr lvl="1"/>
            <a:r>
              <a:rPr lang="en-US" dirty="0" smtClean="0"/>
              <a:t>Each partition </a:t>
            </a:r>
            <a:r>
              <a:rPr lang="en-US" dirty="0"/>
              <a:t>is an ordered, immutable sequence of records that is continually appended </a:t>
            </a:r>
            <a:r>
              <a:rPr lang="en-US" dirty="0" smtClean="0"/>
              <a:t>to</a:t>
            </a:r>
          </a:p>
          <a:p>
            <a:r>
              <a:rPr lang="nl-NL" dirty="0" smtClean="0"/>
              <a:t>Producer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specify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destination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write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endParaRPr lang="nl-NL" dirty="0" smtClean="0"/>
          </a:p>
          <a:p>
            <a:pPr lvl="1"/>
            <a:r>
              <a:rPr lang="nl-NL" dirty="0" err="1" smtClean="0"/>
              <a:t>Alternatively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is </a:t>
            </a:r>
            <a:r>
              <a:rPr lang="nl-NL" dirty="0" err="1" smtClean="0"/>
              <a:t>determined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or </a:t>
            </a:r>
            <a:r>
              <a:rPr lang="nl-NL" dirty="0" err="1" smtClean="0"/>
              <a:t>simply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endParaRPr lang="nl-NL" dirty="0" smtClean="0"/>
          </a:p>
          <a:p>
            <a:r>
              <a:rPr lang="nl-NL" dirty="0" smtClean="0"/>
              <a:t>Multiple </a:t>
            </a:r>
            <a:r>
              <a:rPr lang="nl-NL" dirty="0" err="1" smtClean="0"/>
              <a:t>partitions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written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at</a:t>
            </a:r>
            <a:br>
              <a:rPr lang="nl-NL" dirty="0" smtClean="0"/>
            </a:b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time</a:t>
            </a:r>
          </a:p>
          <a:p>
            <a:endParaRPr lang="en-US" dirty="0"/>
          </a:p>
        </p:txBody>
      </p:sp>
      <p:pic>
        <p:nvPicPr>
          <p:cNvPr id="2050" name="Picture 2" descr="https://kafka.apache.org/0101/images/log_anatom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4676204"/>
            <a:ext cx="6708775" cy="430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8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7372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The producer sets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for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endParaRPr lang="nl-NL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talk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broker </a:t>
            </a:r>
            <a:r>
              <a:rPr lang="nl-NL" dirty="0" err="1" smtClean="0"/>
              <a:t>who</a:t>
            </a:r>
            <a:r>
              <a:rPr lang="nl-NL" dirty="0" smtClean="0"/>
              <a:t> is leader for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produced</a:t>
            </a:r>
            <a:r>
              <a:rPr lang="nl-NL" dirty="0" smtClean="0"/>
              <a:t> </a:t>
            </a:r>
            <a:r>
              <a:rPr lang="nl-NL" dirty="0" err="1" smtClean="0"/>
              <a:t>one-by</a:t>
            </a:r>
            <a:r>
              <a:rPr lang="nl-NL" dirty="0" err="1"/>
              <a:t>-</a:t>
            </a:r>
            <a:r>
              <a:rPr lang="nl-NL" dirty="0" err="1" smtClean="0"/>
              <a:t>one</a:t>
            </a:r>
            <a:r>
              <a:rPr lang="nl-NL" dirty="0" smtClean="0"/>
              <a:t> or in batches</a:t>
            </a:r>
          </a:p>
          <a:p>
            <a:pPr lvl="1"/>
            <a:r>
              <a:rPr lang="nl-NL" dirty="0" smtClean="0"/>
              <a:t>Batches </a:t>
            </a:r>
            <a:r>
              <a:rPr lang="nl-NL" dirty="0" err="1" smtClean="0"/>
              <a:t>balance</a:t>
            </a:r>
            <a:r>
              <a:rPr lang="nl-NL" dirty="0" smtClean="0"/>
              <a:t> </a:t>
            </a:r>
            <a:r>
              <a:rPr lang="nl-NL" dirty="0" err="1" smtClean="0"/>
              <a:t>latency</a:t>
            </a:r>
            <a:r>
              <a:rPr lang="nl-NL" dirty="0" smtClean="0"/>
              <a:t> </a:t>
            </a:r>
            <a:r>
              <a:rPr lang="nl-NL" dirty="0" err="1" smtClean="0"/>
              <a:t>vs</a:t>
            </a:r>
            <a:r>
              <a:rPr lang="nl-NL" dirty="0" smtClean="0"/>
              <a:t> </a:t>
            </a:r>
            <a:r>
              <a:rPr lang="nl-NL" dirty="0" err="1" smtClean="0"/>
              <a:t>throughput</a:t>
            </a:r>
            <a:endParaRPr lang="nl-NL" dirty="0" smtClean="0"/>
          </a:p>
          <a:p>
            <a:pPr lvl="1"/>
            <a:r>
              <a:rPr lang="nl-NL" dirty="0" smtClean="0"/>
              <a:t>A batch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for different topics &amp; </a:t>
            </a:r>
            <a:r>
              <a:rPr lang="nl-NL" dirty="0" err="1" smtClean="0"/>
              <a:t>partitions</a:t>
            </a:r>
            <a:endParaRPr lang="nl-NL" dirty="0"/>
          </a:p>
          <a:p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compressed</a:t>
            </a:r>
            <a:endParaRPr lang="nl-NL" dirty="0" smtClean="0"/>
          </a:p>
          <a:p>
            <a:r>
              <a:rPr lang="nl-NL" dirty="0" smtClean="0"/>
              <a:t>Producers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acknowledgement</a:t>
            </a:r>
            <a:r>
              <a:rPr lang="nl-NL" dirty="0" smtClean="0"/>
              <a:t> level (</a:t>
            </a:r>
            <a:r>
              <a:rPr lang="nl-NL" dirty="0" err="1" smtClean="0"/>
              <a:t>from</a:t>
            </a:r>
            <a:r>
              <a:rPr lang="nl-NL" dirty="0" smtClean="0"/>
              <a:t> broker)</a:t>
            </a:r>
          </a:p>
          <a:p>
            <a:pPr lvl="1"/>
            <a:r>
              <a:rPr lang="nl-NL" dirty="0" smtClean="0"/>
              <a:t>No (</a:t>
            </a:r>
            <a:r>
              <a:rPr lang="nl-NL" dirty="0" err="1" smtClean="0"/>
              <a:t>waiting</a:t>
            </a:r>
            <a:r>
              <a:rPr lang="nl-NL" dirty="0" smtClean="0"/>
              <a:t> for leader </a:t>
            </a:r>
            <a:r>
              <a:rPr lang="nl-NL" dirty="0" err="1" smtClean="0"/>
              <a:t>to</a:t>
            </a:r>
            <a:r>
              <a:rPr lang="nl-NL" dirty="0" smtClean="0"/>
              <a:t> complete)</a:t>
            </a:r>
          </a:p>
          <a:p>
            <a:pPr lvl="1"/>
            <a:r>
              <a:rPr lang="nl-NL" dirty="0" err="1" smtClean="0"/>
              <a:t>Wait</a:t>
            </a:r>
            <a:r>
              <a:rPr lang="nl-NL" dirty="0" smtClean="0"/>
              <a:t> for leader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[</a:t>
            </a:r>
            <a:r>
              <a:rPr lang="nl-NL" dirty="0" err="1" smtClean="0"/>
              <a:t>to</a:t>
            </a:r>
            <a:r>
              <a:rPr lang="nl-NL" dirty="0" smtClean="0"/>
              <a:t> file log]</a:t>
            </a:r>
          </a:p>
          <a:p>
            <a:pPr lvl="1"/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replicas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complete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messages</a:t>
            </a:r>
            <a:r>
              <a:rPr lang="nl-NL" dirty="0" smtClean="0"/>
              <a:t> are </a:t>
            </a:r>
            <a:r>
              <a:rPr lang="nl-NL" dirty="0" err="1" smtClean="0"/>
              <a:t>serialized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byte array</a:t>
            </a:r>
            <a:br>
              <a:rPr lang="nl-NL" dirty="0" smtClean="0"/>
            </a:br>
            <a:r>
              <a:rPr lang="nl-NL" dirty="0" smtClean="0"/>
              <a:t>as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wire</a:t>
            </a:r>
            <a:r>
              <a:rPr lang="nl-NL" dirty="0" smtClean="0"/>
              <a:t> format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86181" y="64736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26481" y="73259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7" name="Elbow Connector 6"/>
          <p:cNvCxnSpPr>
            <a:endCxn id="18" idx="1"/>
          </p:cNvCxnSpPr>
          <p:nvPr/>
        </p:nvCxnSpPr>
        <p:spPr>
          <a:xfrm>
            <a:off x="11854681" y="6861025"/>
            <a:ext cx="3187704" cy="151626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75982" y="58856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322642" y="72578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Topic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04181" y="69129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83380" y="63409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tx2"/>
                </a:solidFill>
              </a:rPr>
              <a:t>tcp</a:t>
            </a:r>
            <a:endParaRPr lang="en-US" i="1" dirty="0" err="1" smtClean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055085" y="76555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273419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916957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560495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04033" y="77195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042385" y="81508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60719" y="82148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904257" y="82148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547795" y="82148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318138" y="64736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381638" y="65717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419738" y="66532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470538" y="67600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 </a:t>
            </a:r>
            <a:r>
              <a:rPr lang="nl-NL" dirty="0" err="1" smtClean="0"/>
              <a:t>consumer</a:t>
            </a:r>
            <a:r>
              <a:rPr lang="nl-NL" dirty="0" smtClean="0"/>
              <a:t> pulls </a:t>
            </a:r>
            <a:r>
              <a:rPr lang="nl-NL" dirty="0" err="1" smtClean="0"/>
              <a:t>from</a:t>
            </a:r>
            <a:r>
              <a:rPr lang="nl-NL" dirty="0" smtClean="0"/>
              <a:t> a Topic</a:t>
            </a:r>
          </a:p>
          <a:p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done</a:t>
            </a:r>
            <a:r>
              <a:rPr lang="nl-NL" dirty="0" smtClean="0"/>
              <a:t> in parallel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producing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consume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time</a:t>
            </a:r>
          </a:p>
          <a:p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has a Message Offset per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different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adjusted</a:t>
            </a:r>
            <a:r>
              <a:rPr lang="nl-NL" dirty="0" smtClean="0"/>
              <a:t> at </a:t>
            </a:r>
            <a:r>
              <a:rPr lang="nl-NL" dirty="0" err="1" smtClean="0"/>
              <a:t>any</a:t>
            </a:r>
            <a:r>
              <a:rPr lang="nl-NL" dirty="0" smtClean="0"/>
              <a:t> time</a:t>
            </a:r>
          </a:p>
          <a:p>
            <a:r>
              <a:rPr lang="nl-NL" dirty="0" smtClean="0"/>
              <a:t>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pPr lvl="1"/>
            <a:r>
              <a:rPr lang="nl-NL" dirty="0"/>
              <a:t>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dirty="0" err="1" smtClean="0"/>
              <a:t>adjust</a:t>
            </a:r>
            <a:r>
              <a:rPr lang="nl-NL" dirty="0" smtClean="0"/>
              <a:t> offset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have been </a:t>
            </a:r>
            <a:r>
              <a:rPr lang="nl-NL" dirty="0" err="1" smtClean="0"/>
              <a:t>processed</a:t>
            </a:r>
            <a:endParaRPr lang="nl-NL" dirty="0" smtClean="0"/>
          </a:p>
          <a:p>
            <a:pPr lvl="1"/>
            <a:r>
              <a:rPr lang="nl-NL" dirty="0"/>
              <a:t>A</a:t>
            </a:r>
            <a:r>
              <a:rPr lang="nl-NL" dirty="0" smtClean="0"/>
              <a:t>t-most-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 smtClean="0"/>
              <a:t>implemented</a:t>
            </a:r>
            <a:r>
              <a:rPr lang="nl-NL" dirty="0" smtClean="0"/>
              <a:t> (for </a:t>
            </a: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maintain</a:t>
            </a:r>
            <a:r>
              <a:rPr lang="nl-NL" dirty="0" smtClean="0"/>
              <a:t> offset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transaction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processes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)</a:t>
            </a:r>
            <a:endParaRPr lang="en-US" dirty="0"/>
          </a:p>
          <a:p>
            <a:r>
              <a:rPr lang="nl-NL" dirty="0" smtClean="0"/>
              <a:t>Message </a:t>
            </a:r>
            <a:r>
              <a:rPr lang="nl-NL" dirty="0" err="1" smtClean="0"/>
              <a:t>Retention</a:t>
            </a:r>
            <a:endParaRPr lang="nl-NL" dirty="0" smtClean="0"/>
          </a:p>
          <a:p>
            <a:pPr lvl="1"/>
            <a:r>
              <a:rPr lang="nl-NL" dirty="0" smtClean="0"/>
              <a:t>Time </a:t>
            </a:r>
            <a:r>
              <a:rPr lang="nl-NL" dirty="0" err="1" smtClean="0"/>
              <a:t>Based</a:t>
            </a:r>
            <a:r>
              <a:rPr lang="nl-NL" dirty="0" smtClean="0"/>
              <a:t> (at </a:t>
            </a:r>
            <a:r>
              <a:rPr lang="nl-NL" dirty="0" err="1" smtClean="0"/>
              <a:t>least</a:t>
            </a:r>
            <a:r>
              <a:rPr lang="nl-NL" dirty="0" smtClean="0"/>
              <a:t> for … time)</a:t>
            </a:r>
          </a:p>
          <a:p>
            <a:pPr lvl="1"/>
            <a:r>
              <a:rPr lang="nl-NL" dirty="0" err="1" smtClean="0"/>
              <a:t>Size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(log files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no </a:t>
            </a:r>
            <a:r>
              <a:rPr lang="nl-NL" dirty="0" err="1" smtClean="0"/>
              <a:t>larger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… MB/GB/TB)</a:t>
            </a:r>
          </a:p>
          <a:p>
            <a:pPr lvl="1"/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aka</a:t>
            </a:r>
            <a:r>
              <a:rPr lang="nl-NL" dirty="0" smtClean="0"/>
              <a:t> Log </a:t>
            </a:r>
            <a:r>
              <a:rPr lang="nl-NL" dirty="0" err="1" smtClean="0"/>
              <a:t>Compaction</a:t>
            </a:r>
            <a:r>
              <a:rPr lang="nl-NL" dirty="0" smtClean="0"/>
              <a:t> (</a:t>
            </a:r>
            <a:r>
              <a:rPr lang="nl-NL" dirty="0" err="1" smtClean="0"/>
              <a:t>retain</a:t>
            </a:r>
            <a:r>
              <a:rPr lang="nl-NL" dirty="0" smtClean="0"/>
              <a:t>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latest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primary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06534" y="5416300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106534" y="6825206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10734" y="7044082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34435" y="4829074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06895" y="69759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Topic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8974" y="531712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tx2"/>
                </a:solidFill>
              </a:rPr>
              <a:t>tcp</a:t>
            </a:r>
            <a:endParaRPr lang="en-US" i="1" dirty="0" err="1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39338" y="73736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57672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701210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44748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88286" y="74376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5" name="Elbow Connector 24"/>
          <p:cNvCxnSpPr/>
          <p:nvPr/>
        </p:nvCxnSpPr>
        <p:spPr>
          <a:xfrm flipV="1">
            <a:off x="11592629" y="7082381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6" idx="1"/>
          </p:cNvCxnSpPr>
          <p:nvPr/>
        </p:nvCxnSpPr>
        <p:spPr>
          <a:xfrm flipV="1">
            <a:off x="11909795" y="5956050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826638" y="78689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44972" y="79329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688510" y="79329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32048" y="79329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33" name="Elbow Connector 32"/>
          <p:cNvCxnSpPr>
            <a:stCxn id="29" idx="3"/>
          </p:cNvCxnSpPr>
          <p:nvPr/>
        </p:nvCxnSpPr>
        <p:spPr>
          <a:xfrm flipV="1">
            <a:off x="11994172" y="7373687"/>
            <a:ext cx="3112362" cy="700162"/>
          </a:xfrm>
          <a:prstGeom prst="bentConnector3">
            <a:avLst>
              <a:gd name="adj1" fmla="val 87133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70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Consumer </a:t>
            </a:r>
            <a:r>
              <a:rPr lang="nl-NL" dirty="0" err="1" smtClean="0"/>
              <a:t>groups</a:t>
            </a:r>
            <a:r>
              <a:rPr lang="nl-NL" dirty="0" smtClean="0"/>
              <a:t> for parallel </a:t>
            </a:r>
            <a:r>
              <a:rPr lang="nl-NL" dirty="0" err="1" smtClean="0"/>
              <a:t>message</a:t>
            </a:r>
            <a:r>
              <a:rPr lang="nl-NL" dirty="0" smtClean="0"/>
              <a:t>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Multiple </a:t>
            </a:r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Consumer Group</a:t>
            </a:r>
          </a:p>
          <a:p>
            <a:pPr lvl="1"/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collaborate</a:t>
            </a:r>
            <a:r>
              <a:rPr lang="nl-NL" dirty="0" smtClean="0"/>
              <a:t> on processing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Topic (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Each</a:t>
            </a:r>
            <a:r>
              <a:rPr lang="nl-NL" dirty="0" smtClean="0"/>
              <a:t> Consumer in </a:t>
            </a:r>
            <a:r>
              <a:rPr lang="nl-NL" dirty="0" err="1" smtClean="0"/>
              <a:t>the</a:t>
            </a:r>
            <a:r>
              <a:rPr lang="nl-NL" dirty="0" smtClean="0"/>
              <a:t> Group </a:t>
            </a:r>
            <a:r>
              <a:rPr lang="nl-NL" dirty="0" err="1" smtClean="0"/>
              <a:t>receives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different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2"/>
            <a:r>
              <a:rPr lang="nl-NL" dirty="0" err="1" smtClean="0"/>
              <a:t>Messages</a:t>
            </a:r>
            <a:r>
              <a:rPr lang="nl-NL" dirty="0" smtClean="0"/>
              <a:t> are </a:t>
            </a:r>
            <a:r>
              <a:rPr lang="nl-NL" dirty="0" err="1" smtClean="0"/>
              <a:t>delivered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group</a:t>
            </a:r>
            <a:endParaRPr lang="nl-NL" dirty="0" smtClean="0"/>
          </a:p>
          <a:p>
            <a:r>
              <a:rPr lang="nl-NL" dirty="0" err="1" smtClean="0"/>
              <a:t>Consumers</a:t>
            </a:r>
            <a:r>
              <a:rPr lang="nl-NL" dirty="0" smtClean="0"/>
              <a:t> </a:t>
            </a:r>
            <a:r>
              <a:rPr lang="nl-NL" dirty="0" err="1" smtClean="0"/>
              <a:t>outside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Consumer Group </a:t>
            </a:r>
            <a:r>
              <a:rPr lang="nl-NL" dirty="0" err="1" smtClean="0"/>
              <a:t>can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pull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Topic &amp;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endParaRPr lang="nl-NL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106534" y="4451100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08200" y="7429647"/>
            <a:ext cx="2266834" cy="15998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06534" y="7607025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97134" y="7594325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701" y="8274593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90668" y="8274593"/>
            <a:ext cx="889000" cy="60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10734" y="6078882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15" name="Elbow Connector 14"/>
          <p:cNvCxnSpPr>
            <a:endCxn id="10" idx="1"/>
          </p:cNvCxnSpPr>
          <p:nvPr/>
        </p:nvCxnSpPr>
        <p:spPr>
          <a:xfrm>
            <a:off x="12430829" y="6723804"/>
            <a:ext cx="2675705" cy="118511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34435" y="3863874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06895" y="6010768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Topic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8974" y="435192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tx2"/>
                </a:solidFill>
              </a:rPr>
              <a:t>tcp</a:t>
            </a:r>
            <a:endParaRPr lang="en-US" i="1" dirty="0" err="1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39338" y="64084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57672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701210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344748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88286" y="64724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26" name="Elbow Connector 25"/>
          <p:cNvCxnSpPr>
            <a:endCxn id="6" idx="1"/>
          </p:cNvCxnSpPr>
          <p:nvPr/>
        </p:nvCxnSpPr>
        <p:spPr>
          <a:xfrm flipV="1">
            <a:off x="11909795" y="4990850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826638" y="6903787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44972" y="69677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688510" y="69677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32048" y="6967733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33" name="Elbow Connector 32"/>
          <p:cNvCxnSpPr>
            <a:stCxn id="29" idx="3"/>
            <a:endCxn id="12" idx="1"/>
          </p:cNvCxnSpPr>
          <p:nvPr/>
        </p:nvCxnSpPr>
        <p:spPr>
          <a:xfrm>
            <a:off x="11994172" y="7108649"/>
            <a:ext cx="3134529" cy="14678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/>
          <p:cNvSpPr/>
          <p:nvPr/>
        </p:nvSpPr>
        <p:spPr>
          <a:xfrm>
            <a:off x="8807582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Cluster – </a:t>
            </a:r>
            <a:r>
              <a:rPr lang="nl-NL" dirty="0" err="1" smtClean="0"/>
              <a:t>reliable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70392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A cluster </a:t>
            </a:r>
            <a:r>
              <a:rPr lang="nl-NL" dirty="0" err="1" smtClean="0"/>
              <a:t>consists</a:t>
            </a:r>
            <a:r>
              <a:rPr lang="nl-NL" dirty="0" smtClean="0"/>
              <a:t> of multiple brokers,</a:t>
            </a:r>
            <a:br>
              <a:rPr lang="nl-NL" dirty="0" smtClean="0"/>
            </a:br>
            <a:r>
              <a:rPr lang="nl-NL" dirty="0" err="1" smtClean="0"/>
              <a:t>possibly</a:t>
            </a:r>
            <a:r>
              <a:rPr lang="nl-NL" dirty="0" smtClean="0"/>
              <a:t> on multiple server </a:t>
            </a:r>
            <a:r>
              <a:rPr lang="nl-NL" dirty="0" err="1" smtClean="0"/>
              <a:t>nodes</a:t>
            </a:r>
            <a:endParaRPr lang="nl-NL" dirty="0" smtClean="0"/>
          </a:p>
          <a:p>
            <a:r>
              <a:rPr lang="nl-NL" dirty="0" err="1" smtClean="0"/>
              <a:t>Each</a:t>
            </a:r>
            <a:r>
              <a:rPr lang="nl-NL" dirty="0" smtClean="0"/>
              <a:t> node runs </a:t>
            </a:r>
          </a:p>
          <a:p>
            <a:pPr lvl="1"/>
            <a:r>
              <a:rPr lang="nl-NL" dirty="0" smtClean="0"/>
              <a:t>Apache </a:t>
            </a:r>
            <a:r>
              <a:rPr lang="nl-NL" dirty="0" err="1" smtClean="0"/>
              <a:t>ZooKeeper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keep track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or more </a:t>
            </a:r>
            <a:r>
              <a:rPr lang="nl-NL" dirty="0" err="1" smtClean="0"/>
              <a:t>Kafka</a:t>
            </a:r>
            <a:r>
              <a:rPr lang="nl-NL" dirty="0" smtClean="0"/>
              <a:t> Brokers</a:t>
            </a:r>
          </a:p>
          <a:p>
            <a:pPr lvl="2"/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set of storage logs</a:t>
            </a:r>
          </a:p>
          <a:p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lives</a:t>
            </a:r>
            <a:r>
              <a:rPr lang="nl-NL" dirty="0" smtClean="0"/>
              <a:t> on </a:t>
            </a:r>
            <a:r>
              <a:rPr lang="nl-NL" dirty="0" err="1" smtClean="0"/>
              <a:t>one</a:t>
            </a:r>
            <a:r>
              <a:rPr lang="nl-NL" dirty="0" smtClean="0"/>
              <a:t> or more </a:t>
            </a:r>
            <a:br>
              <a:rPr lang="nl-NL" dirty="0" smtClean="0"/>
            </a:br>
            <a:r>
              <a:rPr lang="nl-NL" dirty="0" smtClean="0"/>
              <a:t>brokers (</a:t>
            </a:r>
            <a:r>
              <a:rPr lang="nl-NL" dirty="0" err="1" smtClean="0"/>
              <a:t>and</a:t>
            </a:r>
            <a:r>
              <a:rPr lang="nl-NL" dirty="0" smtClean="0"/>
              <a:t> sets of logs)</a:t>
            </a:r>
          </a:p>
          <a:p>
            <a:pPr lvl="1"/>
            <a:r>
              <a:rPr lang="nl-NL" dirty="0" err="1" smtClean="0"/>
              <a:t>Defined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topic </a:t>
            </a:r>
            <a:r>
              <a:rPr lang="nl-NL" dirty="0" err="1" smtClean="0"/>
              <a:t>replication</a:t>
            </a:r>
            <a:r>
              <a:rPr lang="nl-NL" dirty="0" smtClean="0"/>
              <a:t> factor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leader,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others</a:t>
            </a:r>
            <a:r>
              <a:rPr lang="nl-NL" dirty="0" smtClean="0"/>
              <a:t> are </a:t>
            </a:r>
            <a:r>
              <a:rPr lang="nl-NL" dirty="0" err="1" smtClean="0"/>
              <a:t>follower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replicas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Clients</a:t>
            </a:r>
            <a:r>
              <a:rPr lang="nl-NL" dirty="0" smtClean="0"/>
              <a:t> </a:t>
            </a:r>
            <a:r>
              <a:rPr lang="nl-NL" dirty="0" err="1" smtClean="0"/>
              <a:t>communicate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a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broker </a:t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contains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leader replica for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endParaRPr lang="nl-NL" dirty="0" smtClean="0"/>
          </a:p>
          <a:p>
            <a:pPr lvl="1"/>
            <a:r>
              <a:rPr lang="nl-NL" dirty="0" smtClean="0"/>
              <a:t>Changes are </a:t>
            </a:r>
            <a:r>
              <a:rPr lang="nl-NL" dirty="0" err="1" smtClean="0"/>
              <a:t>committed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leader, </a:t>
            </a:r>
            <a:r>
              <a:rPr lang="nl-NL" dirty="0" err="1" smtClean="0"/>
              <a:t>then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replicated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followers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51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52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/>
          <p:cNvSpPr/>
          <p:nvPr/>
        </p:nvSpPr>
        <p:spPr>
          <a:xfrm>
            <a:off x="9074283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807583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15753508" y="5054297"/>
            <a:ext cx="660400" cy="889000"/>
            <a:chOff x="5473700" y="7607300"/>
            <a:chExt cx="965200" cy="1193800"/>
          </a:xfrm>
        </p:grpSpPr>
        <p:sp>
          <p:nvSpPr>
            <p:cNvPr id="218" name="Rectangle 21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9" name="Straight Connector 21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15905908" y="5206697"/>
            <a:ext cx="660400" cy="889000"/>
            <a:chOff x="5473700" y="7607300"/>
            <a:chExt cx="965200" cy="1193800"/>
          </a:xfrm>
        </p:grpSpPr>
        <p:sp>
          <p:nvSpPr>
            <p:cNvPr id="245" name="Rectangle 24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2" name="Rectangle 261"/>
          <p:cNvSpPr/>
          <p:nvPr/>
        </p:nvSpPr>
        <p:spPr>
          <a:xfrm>
            <a:off x="9302887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9290187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64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23" y="1971561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97233" y="185915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6" descr="Image result for lapto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170" y="2362333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9134325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9334613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334613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12262201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12528902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2262202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2757506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2744806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12588944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12789232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2789232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12262200" y="6090210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2528901" y="6503261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2262201" y="609021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12757505" y="68328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12744805" y="73281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588943" y="646008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2789231" y="68154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2789231" y="73107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15225135" y="3234034"/>
            <a:ext cx="1651837" cy="1662608"/>
            <a:chOff x="12301403" y="7439665"/>
            <a:chExt cx="2333443" cy="1993900"/>
          </a:xfrm>
        </p:grpSpPr>
        <p:sp>
          <p:nvSpPr>
            <p:cNvPr id="287" name="Rectangle 286"/>
            <p:cNvSpPr/>
            <p:nvPr/>
          </p:nvSpPr>
          <p:spPr>
            <a:xfrm>
              <a:off x="12301403" y="7439665"/>
              <a:ext cx="2333443" cy="1993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568104" y="7852716"/>
              <a:ext cx="1892300" cy="13507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2301404" y="7439665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 smtClean="0">
                  <a:solidFill>
                    <a:schemeClr val="tx2"/>
                  </a:solidFill>
                </a:rPr>
                <a:t>Broker</a:t>
              </a:r>
              <a:endParaRPr lang="en-US" sz="1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796708" y="81823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2784008" y="86776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2628146" y="7809544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smtClean="0">
                  <a:solidFill>
                    <a:schemeClr val="bg1"/>
                  </a:solidFill>
                </a:rPr>
                <a:t>Topic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2828434" y="81648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2828434" y="86601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9570579" y="5515633"/>
            <a:ext cx="660400" cy="889000"/>
            <a:chOff x="5473700" y="7607300"/>
            <a:chExt cx="965200" cy="1193800"/>
          </a:xfrm>
        </p:grpSpPr>
        <p:sp>
          <p:nvSpPr>
            <p:cNvPr id="297" name="Rectangle 29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>
            <a:off x="9418179" y="5363233"/>
            <a:ext cx="660400" cy="889000"/>
            <a:chOff x="5473700" y="7607300"/>
            <a:chExt cx="965200" cy="1193800"/>
          </a:xfrm>
        </p:grpSpPr>
        <p:sp>
          <p:nvSpPr>
            <p:cNvPr id="306" name="Rectangle 305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07" name="Straight Connector 30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4" name="Group 313"/>
          <p:cNvGrpSpPr/>
          <p:nvPr/>
        </p:nvGrpSpPr>
        <p:grpSpPr>
          <a:xfrm>
            <a:off x="10103979" y="5185433"/>
            <a:ext cx="660400" cy="889000"/>
            <a:chOff x="5473700" y="7607300"/>
            <a:chExt cx="965200" cy="1193800"/>
          </a:xfrm>
        </p:grpSpPr>
        <p:sp>
          <p:nvSpPr>
            <p:cNvPr id="315" name="Rectangle 31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3" name="Group 322"/>
          <p:cNvGrpSpPr/>
          <p:nvPr/>
        </p:nvGrpSpPr>
        <p:grpSpPr>
          <a:xfrm>
            <a:off x="9951579" y="5033033"/>
            <a:ext cx="660400" cy="889000"/>
            <a:chOff x="5473700" y="7607300"/>
            <a:chExt cx="965200" cy="1193800"/>
          </a:xfrm>
        </p:grpSpPr>
        <p:sp>
          <p:nvSpPr>
            <p:cNvPr id="324" name="Rectangle 32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25" name="Straight Connector 32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2" name="Rectangle 331"/>
          <p:cNvSpPr/>
          <p:nvPr/>
        </p:nvSpPr>
        <p:spPr>
          <a:xfrm>
            <a:off x="8686800" y="2705100"/>
            <a:ext cx="2692400" cy="3822479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11970105" y="2709796"/>
            <a:ext cx="2898689" cy="6218304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15145520" y="2924531"/>
            <a:ext cx="1948530" cy="3272038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30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2" descr="Image result for image apache zookee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615" y="2667100"/>
            <a:ext cx="675537" cy="4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5-Point Star 336"/>
          <p:cNvSpPr/>
          <p:nvPr/>
        </p:nvSpPr>
        <p:spPr>
          <a:xfrm>
            <a:off x="10594600" y="3866254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5-Point Star 337"/>
          <p:cNvSpPr/>
          <p:nvPr/>
        </p:nvSpPr>
        <p:spPr>
          <a:xfrm>
            <a:off x="13964313" y="7309815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13482462" y="504955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13330062" y="4897150"/>
            <a:ext cx="660400" cy="889000"/>
            <a:chOff x="5473700" y="7607300"/>
            <a:chExt cx="965200" cy="1193800"/>
          </a:xfrm>
        </p:grpSpPr>
        <p:sp>
          <p:nvSpPr>
            <p:cNvPr id="200" name="Rectangle 19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3021845" y="7732740"/>
            <a:ext cx="660400" cy="889000"/>
            <a:chOff x="5473700" y="7607300"/>
            <a:chExt cx="965200" cy="1193800"/>
          </a:xfrm>
        </p:grpSpPr>
        <p:sp>
          <p:nvSpPr>
            <p:cNvPr id="209" name="Rectangle 20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13174245" y="7885140"/>
            <a:ext cx="660400" cy="889000"/>
            <a:chOff x="5473700" y="7607300"/>
            <a:chExt cx="965200" cy="1193800"/>
          </a:xfrm>
        </p:grpSpPr>
        <p:sp>
          <p:nvSpPr>
            <p:cNvPr id="227" name="Rectangle 22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28" name="Straight Connector 22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6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/>
          <p:cNvSpPr/>
          <p:nvPr/>
        </p:nvSpPr>
        <p:spPr>
          <a:xfrm>
            <a:off x="8807582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Cluster – </a:t>
            </a:r>
            <a:r>
              <a:rPr lang="nl-NL" dirty="0" err="1" smtClean="0"/>
              <a:t>reliable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5134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ZooKeeper</a:t>
            </a:r>
            <a:r>
              <a:rPr lang="nl-NL" dirty="0" smtClean="0"/>
              <a:t> has list of </a:t>
            </a:r>
            <a:r>
              <a:rPr lang="nl-NL" dirty="0" err="1" smtClean="0"/>
              <a:t>all</a:t>
            </a:r>
            <a:r>
              <a:rPr lang="nl-NL" dirty="0" smtClean="0"/>
              <a:t> brokers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a list of </a:t>
            </a:r>
            <a:r>
              <a:rPr lang="nl-NL" dirty="0" err="1" smtClean="0"/>
              <a:t>all</a:t>
            </a:r>
            <a:r>
              <a:rPr lang="nl-NL" dirty="0" smtClean="0"/>
              <a:t> topics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with</a:t>
            </a:r>
            <a:r>
              <a:rPr lang="nl-NL" dirty="0" smtClean="0"/>
              <a:t> leader </a:t>
            </a:r>
            <a:r>
              <a:rPr lang="nl-NL" dirty="0" err="1" smtClean="0"/>
              <a:t>and</a:t>
            </a:r>
            <a:r>
              <a:rPr lang="nl-NL" dirty="0" smtClean="0"/>
              <a:t> ISR)</a:t>
            </a:r>
          </a:p>
          <a:p>
            <a:r>
              <a:rPr lang="nl-NL" dirty="0" smtClean="0"/>
              <a:t>Leader has list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alive</a:t>
            </a:r>
            <a:r>
              <a:rPr lang="nl-NL" dirty="0" smtClean="0"/>
              <a:t> </a:t>
            </a:r>
            <a:r>
              <a:rPr lang="nl-NL" dirty="0" err="1" smtClean="0"/>
              <a:t>followers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(in-</a:t>
            </a:r>
            <a:r>
              <a:rPr lang="nl-NL" dirty="0" err="1" smtClean="0"/>
              <a:t>synch</a:t>
            </a:r>
            <a:r>
              <a:rPr lang="nl-NL" dirty="0" smtClean="0"/>
              <a:t> </a:t>
            </a:r>
            <a:r>
              <a:rPr lang="nl-NL" dirty="0" err="1" smtClean="0"/>
              <a:t>replicas</a:t>
            </a:r>
            <a:r>
              <a:rPr lang="nl-NL" dirty="0" smtClean="0"/>
              <a:t> or ISR)</a:t>
            </a:r>
          </a:p>
          <a:p>
            <a:r>
              <a:rPr lang="nl-NL" dirty="0" err="1" smtClean="0"/>
              <a:t>Follower-replicas</a:t>
            </a:r>
            <a:r>
              <a:rPr lang="nl-NL" dirty="0" smtClean="0"/>
              <a:t> </a:t>
            </a:r>
            <a:r>
              <a:rPr lang="nl-NL" dirty="0" err="1" smtClean="0"/>
              <a:t>consume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leader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synchronize</a:t>
            </a:r>
            <a:endParaRPr lang="nl-NL" dirty="0"/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normal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nl-NL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message</a:t>
            </a:r>
            <a:r>
              <a:rPr lang="nl-NL" dirty="0" smtClean="0"/>
              <a:t> producers </a:t>
            </a:r>
            <a:r>
              <a:rPr lang="nl-NL" dirty="0" err="1" smtClean="0"/>
              <a:t>requesting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smtClean="0"/>
              <a:t>full </a:t>
            </a:r>
            <a:r>
              <a:rPr lang="nl-NL" i="1" dirty="0" err="1" smtClean="0"/>
              <a:t>acknowledgement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get </a:t>
            </a:r>
            <a:r>
              <a:rPr lang="nl-NL" dirty="0" err="1" smtClean="0"/>
              <a:t>ack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follower</a:t>
            </a:r>
            <a:r>
              <a:rPr lang="nl-NL" dirty="0" smtClean="0"/>
              <a:t> </a:t>
            </a:r>
            <a:r>
              <a:rPr lang="nl-NL" dirty="0" err="1" smtClean="0"/>
              <a:t>replicates</a:t>
            </a:r>
            <a:r>
              <a:rPr lang="nl-NL" dirty="0" smtClean="0"/>
              <a:t> have</a:t>
            </a:r>
            <a:br>
              <a:rPr lang="nl-NL" dirty="0" smtClean="0"/>
            </a:br>
            <a:r>
              <a:rPr lang="nl-NL" dirty="0" err="1" smtClean="0"/>
              <a:t>consumed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endParaRPr lang="nl-NL" dirty="0" smtClean="0"/>
          </a:p>
          <a:p>
            <a:r>
              <a:rPr lang="nl-NL" dirty="0" smtClean="0"/>
              <a:t>N-1 </a:t>
            </a:r>
            <a:r>
              <a:rPr lang="nl-NL" dirty="0" err="1" smtClean="0"/>
              <a:t>replicas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 without </a:t>
            </a:r>
            <a:r>
              <a:rPr lang="nl-NL" dirty="0" err="1" smtClean="0"/>
              <a:t>loss</a:t>
            </a:r>
            <a:r>
              <a:rPr lang="nl-NL" dirty="0" smtClean="0"/>
              <a:t> of </a:t>
            </a:r>
            <a:r>
              <a:rPr lang="nl-NL" dirty="0" err="1" smtClean="0"/>
              <a:t>messages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51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52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/>
          <p:cNvSpPr/>
          <p:nvPr/>
        </p:nvSpPr>
        <p:spPr>
          <a:xfrm>
            <a:off x="9074283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807583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15753508" y="5054297"/>
            <a:ext cx="660400" cy="889000"/>
            <a:chOff x="5473700" y="7607300"/>
            <a:chExt cx="965200" cy="1193800"/>
          </a:xfrm>
        </p:grpSpPr>
        <p:sp>
          <p:nvSpPr>
            <p:cNvPr id="218" name="Rectangle 21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9" name="Straight Connector 21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15905908" y="5206697"/>
            <a:ext cx="660400" cy="889000"/>
            <a:chOff x="5473700" y="7607300"/>
            <a:chExt cx="965200" cy="1193800"/>
          </a:xfrm>
        </p:grpSpPr>
        <p:sp>
          <p:nvSpPr>
            <p:cNvPr id="245" name="Rectangle 24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46" name="Straight Connector 24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2" name="Rectangle 261"/>
          <p:cNvSpPr/>
          <p:nvPr/>
        </p:nvSpPr>
        <p:spPr>
          <a:xfrm>
            <a:off x="9302887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9290187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64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23" y="1971561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4" descr="Image result for server hos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97233" y="185915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6" descr="Image result for lapto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170" y="2362333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8" name="TextBox 267"/>
          <p:cNvSpPr txBox="1"/>
          <p:nvPr/>
        </p:nvSpPr>
        <p:spPr>
          <a:xfrm>
            <a:off x="9134325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9334613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334613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12262201" y="3096265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12528902" y="3509316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2262202" y="309626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2757506" y="38389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2744806" y="4334221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12588944" y="3466144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12789232" y="38214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2789232" y="431677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12262200" y="6090210"/>
            <a:ext cx="2333443" cy="1993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2528901" y="6503261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2262201" y="609021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Broker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12757505" y="68328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12744805" y="732816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2588943" y="646008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Topic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2789231" y="68154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2789231" y="7310715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>
                <a:solidFill>
                  <a:schemeClr val="bg1"/>
                </a:solidFill>
              </a:rPr>
              <a:t>Partition</a:t>
            </a:r>
            <a:endParaRPr lang="en-US" sz="2000" dirty="0" err="1" smtClean="0">
              <a:solidFill>
                <a:schemeClr val="bg1"/>
              </a:solidFill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15225135" y="3234034"/>
            <a:ext cx="1651837" cy="1662608"/>
            <a:chOff x="12301403" y="7439665"/>
            <a:chExt cx="2333443" cy="1993900"/>
          </a:xfrm>
        </p:grpSpPr>
        <p:sp>
          <p:nvSpPr>
            <p:cNvPr id="287" name="Rectangle 286"/>
            <p:cNvSpPr/>
            <p:nvPr/>
          </p:nvSpPr>
          <p:spPr>
            <a:xfrm>
              <a:off x="12301403" y="7439665"/>
              <a:ext cx="2333443" cy="1993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568104" y="7852716"/>
              <a:ext cx="1892300" cy="13507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2301404" y="7439665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 smtClean="0">
                  <a:solidFill>
                    <a:schemeClr val="tx2"/>
                  </a:solidFill>
                </a:rPr>
                <a:t>Broker</a:t>
              </a:r>
              <a:endParaRPr lang="en-US" sz="1800" dirty="0" err="1" smtClean="0">
                <a:solidFill>
                  <a:schemeClr val="tx2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2796708" y="81823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2784008" y="8677621"/>
              <a:ext cx="1591491" cy="45283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2628146" y="7809544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smtClean="0">
                  <a:solidFill>
                    <a:schemeClr val="bg1"/>
                  </a:solidFill>
                </a:rPr>
                <a:t>Topic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2828434" y="81648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2828434" y="8660170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 smtClean="0">
                  <a:solidFill>
                    <a:schemeClr val="bg1"/>
                  </a:solidFill>
                </a:rPr>
                <a:t>Partition</a:t>
              </a:r>
              <a:endParaRPr lang="en-US" sz="1600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9570579" y="5515633"/>
            <a:ext cx="660400" cy="889000"/>
            <a:chOff x="5473700" y="7607300"/>
            <a:chExt cx="965200" cy="1193800"/>
          </a:xfrm>
        </p:grpSpPr>
        <p:sp>
          <p:nvSpPr>
            <p:cNvPr id="297" name="Rectangle 29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>
            <a:off x="9418179" y="5363233"/>
            <a:ext cx="660400" cy="889000"/>
            <a:chOff x="5473700" y="7607300"/>
            <a:chExt cx="965200" cy="1193800"/>
          </a:xfrm>
        </p:grpSpPr>
        <p:sp>
          <p:nvSpPr>
            <p:cNvPr id="306" name="Rectangle 305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07" name="Straight Connector 30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4" name="Group 313"/>
          <p:cNvGrpSpPr/>
          <p:nvPr/>
        </p:nvGrpSpPr>
        <p:grpSpPr>
          <a:xfrm>
            <a:off x="10103979" y="5185433"/>
            <a:ext cx="660400" cy="889000"/>
            <a:chOff x="5473700" y="7607300"/>
            <a:chExt cx="965200" cy="1193800"/>
          </a:xfrm>
        </p:grpSpPr>
        <p:sp>
          <p:nvSpPr>
            <p:cNvPr id="315" name="Rectangle 31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3" name="Group 322"/>
          <p:cNvGrpSpPr/>
          <p:nvPr/>
        </p:nvGrpSpPr>
        <p:grpSpPr>
          <a:xfrm>
            <a:off x="9951579" y="5033033"/>
            <a:ext cx="660400" cy="889000"/>
            <a:chOff x="5473700" y="7607300"/>
            <a:chExt cx="965200" cy="1193800"/>
          </a:xfrm>
        </p:grpSpPr>
        <p:sp>
          <p:nvSpPr>
            <p:cNvPr id="324" name="Rectangle 32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325" name="Straight Connector 32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2" name="Rectangle 331"/>
          <p:cNvSpPr/>
          <p:nvPr/>
        </p:nvSpPr>
        <p:spPr>
          <a:xfrm>
            <a:off x="8686800" y="2705100"/>
            <a:ext cx="2692400" cy="3822479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11970105" y="2709796"/>
            <a:ext cx="2898689" cy="6218304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15145520" y="2924531"/>
            <a:ext cx="1948530" cy="3272038"/>
          </a:xfrm>
          <a:prstGeom prst="rect">
            <a:avLst/>
          </a:prstGeom>
          <a:noFill/>
          <a:ln>
            <a:solidFill>
              <a:schemeClr val="bg2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30" y="2096303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2" descr="Image result for image apache zookee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615" y="2667100"/>
            <a:ext cx="675537" cy="4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5-Point Star 336"/>
          <p:cNvSpPr/>
          <p:nvPr/>
        </p:nvSpPr>
        <p:spPr>
          <a:xfrm>
            <a:off x="10594600" y="3866254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5-Point Star 337"/>
          <p:cNvSpPr/>
          <p:nvPr/>
        </p:nvSpPr>
        <p:spPr>
          <a:xfrm>
            <a:off x="13964313" y="7309815"/>
            <a:ext cx="371983" cy="385495"/>
          </a:xfrm>
          <a:prstGeom prst="star5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13482462" y="504955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13330062" y="4897150"/>
            <a:ext cx="660400" cy="889000"/>
            <a:chOff x="5473700" y="7607300"/>
            <a:chExt cx="965200" cy="1193800"/>
          </a:xfrm>
        </p:grpSpPr>
        <p:sp>
          <p:nvSpPr>
            <p:cNvPr id="200" name="Rectangle 19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13021845" y="7732740"/>
            <a:ext cx="660400" cy="889000"/>
            <a:chOff x="5473700" y="7607300"/>
            <a:chExt cx="965200" cy="1193800"/>
          </a:xfrm>
        </p:grpSpPr>
        <p:sp>
          <p:nvSpPr>
            <p:cNvPr id="209" name="Rectangle 20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13174245" y="7885140"/>
            <a:ext cx="660400" cy="889000"/>
            <a:chOff x="5473700" y="7607300"/>
            <a:chExt cx="965200" cy="1193800"/>
          </a:xfrm>
        </p:grpSpPr>
        <p:sp>
          <p:nvSpPr>
            <p:cNvPr id="227" name="Rectangle 22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28" name="Straight Connector 22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63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nl-NL" dirty="0" smtClean="0"/>
          </a:p>
          <a:p>
            <a:pPr lvl="1"/>
            <a:r>
              <a:rPr lang="en-US" dirty="0"/>
              <a:t>Service Bus </a:t>
            </a:r>
            <a:r>
              <a:rPr lang="en-US" dirty="0" smtClean="0"/>
              <a:t>Kafka transport (demo!)</a:t>
            </a:r>
            <a:endParaRPr lang="en-US" dirty="0"/>
          </a:p>
          <a:p>
            <a:pPr lvl="1"/>
            <a:r>
              <a:rPr lang="en-US" dirty="0"/>
              <a:t>Stream Analytics </a:t>
            </a:r>
            <a:r>
              <a:rPr lang="en-US" dirty="0" smtClean="0"/>
              <a:t>Kafka Adapter (demo!)</a:t>
            </a:r>
          </a:p>
          <a:p>
            <a:pPr lvl="1"/>
            <a:r>
              <a:rPr lang="nl-NL" dirty="0" err="1"/>
              <a:t>GoldenGate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Big Data </a:t>
            </a:r>
            <a:r>
              <a:rPr lang="nl-NL" dirty="0" err="1" smtClean="0"/>
              <a:t>handler</a:t>
            </a:r>
            <a:r>
              <a:rPr lang="nl-NL" dirty="0" smtClean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smtClean="0"/>
              <a:t>Data Integrator (</a:t>
            </a:r>
            <a:r>
              <a:rPr lang="nl-NL" dirty="0" err="1" smtClean="0"/>
              <a:t>coming</a:t>
            </a:r>
            <a:r>
              <a:rPr lang="nl-NL" dirty="0" smtClean="0"/>
              <a:t> </a:t>
            </a:r>
            <a:r>
              <a:rPr lang="nl-NL" dirty="0" err="1" smtClean="0"/>
              <a:t>soon</a:t>
            </a:r>
            <a:r>
              <a:rPr lang="nl-NL" dirty="0" smtClean="0"/>
              <a:t>)</a:t>
            </a:r>
          </a:p>
          <a:p>
            <a:pPr lvl="1"/>
            <a:endParaRPr lang="nl-NL" dirty="0"/>
          </a:p>
          <a:p>
            <a:r>
              <a:rPr lang="nl-NL" dirty="0" smtClean="0"/>
              <a:t>Cloud</a:t>
            </a:r>
          </a:p>
          <a:p>
            <a:pPr lvl="1"/>
            <a:r>
              <a:rPr lang="nl-NL" dirty="0" err="1"/>
              <a:t>Elastic</a:t>
            </a:r>
            <a:r>
              <a:rPr lang="nl-NL" dirty="0"/>
              <a:t> Big Data &amp; Streaming platform</a:t>
            </a:r>
          </a:p>
          <a:p>
            <a:pPr lvl="1"/>
            <a:r>
              <a:rPr lang="nl-NL" dirty="0" smtClean="0"/>
              <a:t>Event Hub (</a:t>
            </a:r>
            <a:r>
              <a:rPr lang="nl-NL" dirty="0" err="1" smtClean="0"/>
              <a:t>coming</a:t>
            </a:r>
            <a:r>
              <a:rPr lang="nl-NL" dirty="0" smtClean="0"/>
              <a:t> </a:t>
            </a:r>
            <a:r>
              <a:rPr lang="nl-NL" dirty="0" err="1" smtClean="0"/>
              <a:t>soon</a:t>
            </a:r>
            <a:r>
              <a:rPr lang="nl-NL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6358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GoldenGate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Big Data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1780456"/>
            <a:ext cx="8905875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8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GoldenGate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Big Data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47" y="1636440"/>
            <a:ext cx="12086104" cy="7113767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2616057" y="5236840"/>
            <a:ext cx="2232248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93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Integrator</a:t>
            </a:r>
            <a:endParaRPr lang="nl-NL" dirty="0"/>
          </a:p>
        </p:txBody>
      </p:sp>
      <p:pic>
        <p:nvPicPr>
          <p:cNvPr id="3074" name="Picture 2" descr="https://www.rittmanmead.com/blog/content/images/2016/12/acm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996480"/>
            <a:ext cx="160020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Sending</a:t>
            </a:r>
            <a:r>
              <a:rPr lang="nl-NL" dirty="0" smtClean="0"/>
              <a:t>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Dependency</a:t>
            </a:r>
            <a:r>
              <a:rPr lang="nl-NL" dirty="0" smtClean="0"/>
              <a:t> on producer at design time </a:t>
            </a:r>
            <a:r>
              <a:rPr lang="nl-NL" dirty="0" err="1" smtClean="0"/>
              <a:t>and</a:t>
            </a:r>
            <a:r>
              <a:rPr lang="nl-NL" dirty="0" smtClean="0"/>
              <a:t> at run time</a:t>
            </a:r>
          </a:p>
          <a:p>
            <a:r>
              <a:rPr lang="nl-NL" dirty="0" smtClean="0"/>
              <a:t>Deal </a:t>
            </a:r>
            <a:r>
              <a:rPr lang="nl-NL" dirty="0" err="1" smtClean="0"/>
              <a:t>with</a:t>
            </a:r>
            <a:r>
              <a:rPr lang="nl-NL" dirty="0" smtClean="0"/>
              <a:t> multiple </a:t>
            </a:r>
            <a:r>
              <a:rPr lang="nl-NL" dirty="0" err="1" smtClean="0"/>
              <a:t>consumers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Synchronous</a:t>
            </a:r>
            <a:r>
              <a:rPr lang="nl-NL" dirty="0" smtClean="0"/>
              <a:t> (</a:t>
            </a:r>
            <a:r>
              <a:rPr lang="nl-NL" dirty="0" err="1" smtClean="0"/>
              <a:t>blocking</a:t>
            </a:r>
            <a:r>
              <a:rPr lang="nl-NL" dirty="0" smtClean="0"/>
              <a:t>) </a:t>
            </a:r>
            <a:r>
              <a:rPr lang="nl-NL" dirty="0" err="1" smtClean="0"/>
              <a:t>waits</a:t>
            </a:r>
            <a:endParaRPr lang="nl-NL" dirty="0" smtClean="0"/>
          </a:p>
          <a:p>
            <a:r>
              <a:rPr lang="nl-NL" dirty="0" smtClean="0"/>
              <a:t>(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) Cross </a:t>
            </a:r>
            <a:r>
              <a:rPr lang="nl-NL" dirty="0" err="1" smtClean="0"/>
              <a:t>technology</a:t>
            </a:r>
            <a:r>
              <a:rPr lang="nl-NL" dirty="0" smtClean="0"/>
              <a:t> </a:t>
            </a:r>
            <a:r>
              <a:rPr lang="nl-NL" dirty="0" err="1" smtClean="0"/>
              <a:t>realms</a:t>
            </a:r>
            <a:endParaRPr lang="nl-NL" dirty="0" smtClean="0"/>
          </a:p>
          <a:p>
            <a:r>
              <a:rPr lang="nl-NL" dirty="0" smtClean="0"/>
              <a:t>(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) Cross host, </a:t>
            </a:r>
            <a:r>
              <a:rPr lang="nl-NL" dirty="0" err="1" smtClean="0"/>
              <a:t>location</a:t>
            </a:r>
            <a:r>
              <a:rPr lang="nl-NL" dirty="0" smtClean="0"/>
              <a:t>, </a:t>
            </a:r>
            <a:r>
              <a:rPr lang="nl-NL" dirty="0" err="1" smtClean="0"/>
              <a:t>clouds</a:t>
            </a:r>
            <a:endParaRPr lang="nl-NL" dirty="0" smtClean="0"/>
          </a:p>
          <a:p>
            <a:r>
              <a:rPr lang="nl-NL" dirty="0" smtClean="0"/>
              <a:t>Availability of </a:t>
            </a:r>
            <a:r>
              <a:rPr lang="nl-NL" dirty="0" err="1" smtClean="0"/>
              <a:t>consumers</a:t>
            </a:r>
            <a:endParaRPr lang="nl-NL" dirty="0" smtClean="0"/>
          </a:p>
          <a:p>
            <a:r>
              <a:rPr lang="nl-NL" dirty="0" smtClean="0"/>
              <a:t>Message 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r>
              <a:rPr lang="nl-NL" dirty="0" err="1" smtClean="0"/>
              <a:t>Scaling</a:t>
            </a:r>
            <a:r>
              <a:rPr lang="nl-NL" dirty="0" smtClean="0"/>
              <a:t>, high (peak) volumes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17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Big Data &amp; Streaming platform</a:t>
            </a:r>
          </a:p>
        </p:txBody>
      </p:sp>
      <p:pic>
        <p:nvPicPr>
          <p:cNvPr id="2050" name="Picture 2" descr="2016-09-27_20-09-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531" y="1708448"/>
            <a:ext cx="10441160" cy="79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17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 Hub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63" y="1719896"/>
            <a:ext cx="9687793" cy="68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04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 Hub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1" y="2500536"/>
            <a:ext cx="16038030" cy="552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78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 hub</a:t>
            </a:r>
            <a:endParaRPr lang="nl-NL" dirty="0"/>
          </a:p>
        </p:txBody>
      </p:sp>
      <p:pic>
        <p:nvPicPr>
          <p:cNvPr id="1026" name="Picture 2" descr="https://i0.wp.com/technology.amis.nl/wp-content/uploads/2016/09/image-25.png?fit=1024%2C477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46" y="2169274"/>
            <a:ext cx="13532184" cy="630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72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part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Continue part 1</a:t>
            </a:r>
          </a:p>
          <a:p>
            <a:r>
              <a:rPr lang="nl-NL" dirty="0" smtClean="0"/>
              <a:t>Java </a:t>
            </a:r>
            <a:r>
              <a:rPr lang="nl-NL" dirty="0" err="1" smtClean="0"/>
              <a:t>and</a:t>
            </a:r>
            <a:r>
              <a:rPr lang="nl-NL" dirty="0" smtClean="0"/>
              <a:t>/or Node </a:t>
            </a:r>
            <a:r>
              <a:rPr lang="nl-NL" dirty="0" err="1" smtClean="0"/>
              <a:t>consuming</a:t>
            </a:r>
            <a:r>
              <a:rPr lang="nl-NL" dirty="0" smtClean="0"/>
              <a:t>/</a:t>
            </a:r>
            <a:r>
              <a:rPr lang="nl-NL" dirty="0" err="1" smtClean="0"/>
              <a:t>producing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Admin</a:t>
            </a:r>
            <a:r>
              <a:rPr lang="nl-NL" dirty="0" smtClean="0"/>
              <a:t> &amp; </a:t>
            </a:r>
            <a:r>
              <a:rPr lang="nl-NL" dirty="0" err="1" smtClean="0"/>
              <a:t>advanced</a:t>
            </a:r>
            <a:r>
              <a:rPr lang="nl-NL" dirty="0" smtClean="0"/>
              <a:t> stuff</a:t>
            </a:r>
          </a:p>
          <a:p>
            <a:pPr lvl="1"/>
            <a:r>
              <a:rPr lang="nl-NL" dirty="0" err="1" smtClean="0"/>
              <a:t>Partitions</a:t>
            </a:r>
            <a:endParaRPr lang="nl-NL" dirty="0" smtClean="0"/>
          </a:p>
          <a:p>
            <a:pPr lvl="1"/>
            <a:r>
              <a:rPr lang="nl-NL" dirty="0" smtClean="0"/>
              <a:t>Multiple producers, multiple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dirty="0" smtClean="0"/>
              <a:t>New </a:t>
            </a:r>
            <a:r>
              <a:rPr lang="nl-NL" dirty="0" err="1" smtClean="0"/>
              <a:t>consumer</a:t>
            </a:r>
            <a:r>
              <a:rPr lang="nl-NL" dirty="0" smtClean="0"/>
              <a:t>, go back in time</a:t>
            </a:r>
          </a:p>
          <a:p>
            <a:pPr lvl="1"/>
            <a:r>
              <a:rPr lang="nl-NL" dirty="0" err="1" smtClean="0"/>
              <a:t>Expiration</a:t>
            </a:r>
            <a:r>
              <a:rPr lang="nl-NL" dirty="0" smtClean="0"/>
              <a:t> of </a:t>
            </a:r>
            <a:r>
              <a:rPr lang="nl-NL" dirty="0" err="1" smtClean="0"/>
              <a:t>messages</a:t>
            </a:r>
            <a:endParaRPr lang="nl-NL" dirty="0" smtClean="0"/>
          </a:p>
          <a:p>
            <a:pPr lvl="1"/>
            <a:r>
              <a:rPr lang="nl-NL" dirty="0" smtClean="0"/>
              <a:t>Multi-broker, Cluster </a:t>
            </a:r>
            <a:r>
              <a:rPr lang="nl-NL" dirty="0" err="1" smtClean="0"/>
              <a:t>configuration</a:t>
            </a:r>
            <a:r>
              <a:rPr lang="nl-NL" dirty="0" smtClean="0"/>
              <a:t>, </a:t>
            </a:r>
            <a:r>
              <a:rPr lang="nl-NL" dirty="0" err="1" smtClean="0"/>
              <a:t>ZooKeeper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On Oracle, Cloud, SQL, PL/SQL, Java, JavaScript, Continuous Delivery, SOA, BPM &amp; more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maarten.smeets@amis.nl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MaartenSmeetsNL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smeetsm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7523981" y="3198465"/>
            <a:ext cx="1892300" cy="12618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87151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87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0022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2380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Messaging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decouple</a:t>
            </a:r>
            <a:r>
              <a:rPr lang="nl-NL" dirty="0" smtClean="0"/>
              <a:t> pub </a:t>
            </a:r>
            <a:r>
              <a:rPr lang="nl-NL" dirty="0" err="1" smtClean="0"/>
              <a:t>and</a:t>
            </a:r>
            <a:r>
              <a:rPr lang="nl-NL" dirty="0" smtClean="0"/>
              <a:t> sub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Messaging as we </a:t>
            </a:r>
            <a:r>
              <a:rPr lang="nl-NL" dirty="0" err="1" smtClean="0"/>
              <a:t>know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JMS, Oracle Advanced Queuing, IBM MQ, MS MQ, </a:t>
            </a:r>
            <a:r>
              <a:rPr lang="nl-NL" dirty="0" err="1" smtClean="0"/>
              <a:t>RabbitMQ</a:t>
            </a:r>
            <a:r>
              <a:rPr lang="nl-NL" dirty="0" smtClean="0"/>
              <a:t>, </a:t>
            </a:r>
            <a:r>
              <a:rPr lang="nl-NL" dirty="0" err="1" smtClean="0"/>
              <a:t>WebSockets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Challenges</a:t>
            </a:r>
            <a:endParaRPr lang="nl-NL" dirty="0" smtClean="0"/>
          </a:p>
          <a:p>
            <a:pPr lvl="1"/>
            <a:r>
              <a:rPr lang="nl-NL" dirty="0" err="1" smtClean="0"/>
              <a:t>Costs</a:t>
            </a:r>
            <a:endParaRPr lang="nl-NL" dirty="0" smtClean="0"/>
          </a:p>
          <a:p>
            <a:pPr lvl="1"/>
            <a:r>
              <a:rPr lang="nl-NL" dirty="0" err="1" smtClean="0"/>
              <a:t>Scalability</a:t>
            </a:r>
            <a:r>
              <a:rPr lang="nl-NL" dirty="0" smtClean="0"/>
              <a:t> (</a:t>
            </a:r>
            <a:r>
              <a:rPr lang="nl-NL" dirty="0" err="1" smtClean="0"/>
              <a:t>size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speed)</a:t>
            </a:r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lack</a:t>
            </a:r>
            <a:r>
              <a:rPr lang="nl-NL" dirty="0" smtClean="0"/>
              <a:t> of) Distribution</a:t>
            </a:r>
          </a:p>
          <a:p>
            <a:pPr lvl="1"/>
            <a:r>
              <a:rPr lang="nl-NL" dirty="0" err="1" smtClean="0"/>
              <a:t>Complexity</a:t>
            </a:r>
            <a:r>
              <a:rPr lang="nl-NL" dirty="0" smtClean="0"/>
              <a:t> of </a:t>
            </a:r>
            <a:r>
              <a:rPr lang="nl-NL" dirty="0" err="1" smtClean="0"/>
              <a:t>infrastructure</a:t>
            </a:r>
            <a:endParaRPr lang="nl-NL" dirty="0" smtClean="0"/>
          </a:p>
          <a:p>
            <a:pPr lvl="1"/>
            <a:r>
              <a:rPr lang="nl-NL" dirty="0" smtClean="0"/>
              <a:t>Message delivery </a:t>
            </a:r>
            <a:r>
              <a:rPr lang="nl-NL" dirty="0" err="1" smtClean="0"/>
              <a:t>guarantees</a:t>
            </a:r>
            <a:endParaRPr lang="nl-NL" dirty="0" smtClean="0"/>
          </a:p>
          <a:p>
            <a:pPr lvl="1"/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technology</a:t>
            </a:r>
            <a:r>
              <a:rPr lang="nl-NL" dirty="0" smtClean="0"/>
              <a:t> </a:t>
            </a:r>
            <a:r>
              <a:rPr lang="nl-NL" dirty="0" err="1" smtClean="0"/>
              <a:t>openness</a:t>
            </a:r>
            <a:endParaRPr lang="nl-NL" dirty="0" smtClean="0"/>
          </a:p>
          <a:p>
            <a:pPr lvl="1"/>
            <a:r>
              <a:rPr lang="nl-NL" dirty="0" smtClean="0"/>
              <a:t>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temporarily</a:t>
            </a:r>
            <a:r>
              <a:rPr lang="nl-NL" dirty="0" smtClean="0"/>
              <a:t> offline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dirty="0" err="1" smtClean="0"/>
              <a:t>Retain</a:t>
            </a:r>
            <a:r>
              <a:rPr lang="nl-NL" dirty="0" smtClean="0"/>
              <a:t> </a:t>
            </a:r>
            <a:r>
              <a:rPr lang="nl-NL" dirty="0" err="1"/>
              <a:t>h</a:t>
            </a:r>
            <a:r>
              <a:rPr lang="nl-NL" dirty="0" err="1" smtClean="0"/>
              <a:t>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7523981" y="3198465"/>
            <a:ext cx="1892300" cy="12618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87151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3587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0022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3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9422631" y="2110432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9416281" y="3338363"/>
            <a:ext cx="2603500" cy="531812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26" y="1470867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9021719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65257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308795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52333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595871" y="3592015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Topic</a:t>
            </a:r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69357"/>
      </p:ext>
    </p:extLst>
  </p:cSld>
  <p:clrMapOvr>
    <a:masterClrMapping/>
  </p:clrMapOvr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3995</TotalTime>
  <Words>1245</Words>
  <Application>Microsoft Office PowerPoint</Application>
  <PresentationFormat>Aangepast</PresentationFormat>
  <Paragraphs>372</Paragraphs>
  <Slides>45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0" baseType="lpstr">
      <vt:lpstr>Arial Unicode MS</vt:lpstr>
      <vt:lpstr>Arial</vt:lpstr>
      <vt:lpstr>Arial Narrow</vt:lpstr>
      <vt:lpstr>Calibri</vt:lpstr>
      <vt:lpstr>AMIS_WIDESCREEN</vt:lpstr>
      <vt:lpstr>PowerPoint-presentatie</vt:lpstr>
      <vt:lpstr>Agenda</vt:lpstr>
      <vt:lpstr>PowerPoint-presentatie</vt:lpstr>
      <vt:lpstr>Sending messages to consumers</vt:lpstr>
      <vt:lpstr>Messaging – to decouple pub and sub</vt:lpstr>
      <vt:lpstr>Messaging as we know it</vt:lpstr>
      <vt:lpstr>PowerPoint-presentatie</vt:lpstr>
      <vt:lpstr>PowerPoint-presentatie</vt:lpstr>
      <vt:lpstr>Kafka terminology</vt:lpstr>
      <vt:lpstr>PowerPoint-presentatie</vt:lpstr>
      <vt:lpstr>Consuming</vt:lpstr>
      <vt:lpstr>PowerPoint-presentatie</vt:lpstr>
      <vt:lpstr>What’s so special?</vt:lpstr>
      <vt:lpstr>PowerPoint-presentatie</vt:lpstr>
      <vt:lpstr>10 min – Demo plus intro handson</vt:lpstr>
      <vt:lpstr>25 min –handson</vt:lpstr>
      <vt:lpstr>Agenda</vt:lpstr>
      <vt:lpstr>History</vt:lpstr>
      <vt:lpstr>Use cases</vt:lpstr>
      <vt:lpstr>Plays nice with &amp; Architecture</vt:lpstr>
      <vt:lpstr>Kafka incarnations</vt:lpstr>
      <vt:lpstr>PowerPoint-presentatie</vt:lpstr>
      <vt:lpstr>Kafka Eco system</vt:lpstr>
      <vt:lpstr>Kafka Connect</vt:lpstr>
      <vt:lpstr>Kafka connect – connectors</vt:lpstr>
      <vt:lpstr>Kafka streams</vt:lpstr>
      <vt:lpstr>Kafka streams</vt:lpstr>
      <vt:lpstr>Example of Kafka streams</vt:lpstr>
      <vt:lpstr>Example of  Kafka streams</vt:lpstr>
      <vt:lpstr>Partitions</vt:lpstr>
      <vt:lpstr>Producing messages </vt:lpstr>
      <vt:lpstr>Consuming</vt:lpstr>
      <vt:lpstr>Consumer groups for parallel message processing</vt:lpstr>
      <vt:lpstr>Cluster – reliable, scalable</vt:lpstr>
      <vt:lpstr>Cluster – reliable, scalable (2)</vt:lpstr>
      <vt:lpstr>Oracle and kafka</vt:lpstr>
      <vt:lpstr>GoldenGate for Big Data</vt:lpstr>
      <vt:lpstr>GoldenGate for Big Data</vt:lpstr>
      <vt:lpstr>Data Integrator</vt:lpstr>
      <vt:lpstr>Elastic Big Data &amp; Streaming platform</vt:lpstr>
      <vt:lpstr>Event Hub</vt:lpstr>
      <vt:lpstr>Event Hub</vt:lpstr>
      <vt:lpstr>EVENT hub</vt:lpstr>
      <vt:lpstr>Hands on part 2</vt:lpstr>
      <vt:lpstr>PowerPoint-presentatie</vt:lpstr>
    </vt:vector>
  </TitlesOfParts>
  <Company>Conclusion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Maarten Smeets</cp:lastModifiedBy>
  <cp:revision>137</cp:revision>
  <dcterms:created xsi:type="dcterms:W3CDTF">2016-11-24T07:31:17Z</dcterms:created>
  <dcterms:modified xsi:type="dcterms:W3CDTF">2017-02-08T19:31:51Z</dcterms:modified>
</cp:coreProperties>
</file>